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47.xml" ContentType="application/vnd.openxmlformats-officedocument.presentationml.slide+xml"/>
  <Override PartName="/ppt/slides/slide56.xml" ContentType="application/vnd.openxmlformats-officedocument.presentationml.slide+xml"/>
  <Override PartName="/ppt/slides/slide5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s/slide5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slides/slide5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49.xml" ContentType="application/vnd.openxmlformats-officedocument.presentationml.slide+xml"/>
  <Override PartName="/ppt/slides/slide5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0.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4"/>
  </p:notesMasterIdLst>
  <p:sldIdLst>
    <p:sldId id="294" r:id="rId2"/>
    <p:sldId id="295" r:id="rId3"/>
    <p:sldId id="298" r:id="rId4"/>
    <p:sldId id="297" r:id="rId5"/>
    <p:sldId id="296" r:id="rId6"/>
    <p:sldId id="305" r:id="rId7"/>
    <p:sldId id="304" r:id="rId8"/>
    <p:sldId id="303" r:id="rId9"/>
    <p:sldId id="302" r:id="rId10"/>
    <p:sldId id="301" r:id="rId11"/>
    <p:sldId id="300" r:id="rId12"/>
    <p:sldId id="299" r:id="rId13"/>
    <p:sldId id="293" r:id="rId14"/>
    <p:sldId id="256" r:id="rId15"/>
    <p:sldId id="271" r:id="rId16"/>
    <p:sldId id="276" r:id="rId17"/>
    <p:sldId id="277" r:id="rId18"/>
    <p:sldId id="275" r:id="rId19"/>
    <p:sldId id="272" r:id="rId20"/>
    <p:sldId id="280" r:id="rId21"/>
    <p:sldId id="281" r:id="rId22"/>
    <p:sldId id="282" r:id="rId23"/>
    <p:sldId id="283" r:id="rId24"/>
    <p:sldId id="284" r:id="rId25"/>
    <p:sldId id="279" r:id="rId26"/>
    <p:sldId id="278" r:id="rId27"/>
    <p:sldId id="270" r:id="rId28"/>
    <p:sldId id="273" r:id="rId29"/>
    <p:sldId id="269" r:id="rId30"/>
    <p:sldId id="268" r:id="rId31"/>
    <p:sldId id="267" r:id="rId32"/>
    <p:sldId id="266" r:id="rId33"/>
    <p:sldId id="265" r:id="rId34"/>
    <p:sldId id="264" r:id="rId35"/>
    <p:sldId id="263" r:id="rId36"/>
    <p:sldId id="262" r:id="rId37"/>
    <p:sldId id="261" r:id="rId38"/>
    <p:sldId id="260" r:id="rId39"/>
    <p:sldId id="259" r:id="rId40"/>
    <p:sldId id="288" r:id="rId41"/>
    <p:sldId id="292" r:id="rId42"/>
    <p:sldId id="291" r:id="rId43"/>
    <p:sldId id="274" r:id="rId44"/>
    <p:sldId id="287" r:id="rId45"/>
    <p:sldId id="286" r:id="rId46"/>
    <p:sldId id="323" r:id="rId47"/>
    <p:sldId id="324" r:id="rId48"/>
    <p:sldId id="313" r:id="rId49"/>
    <p:sldId id="314" r:id="rId50"/>
    <p:sldId id="317" r:id="rId51"/>
    <p:sldId id="315" r:id="rId52"/>
    <p:sldId id="316" r:id="rId53"/>
    <p:sldId id="322" r:id="rId54"/>
    <p:sldId id="325" r:id="rId55"/>
    <p:sldId id="331" r:id="rId56"/>
    <p:sldId id="330" r:id="rId57"/>
    <p:sldId id="329" r:id="rId58"/>
    <p:sldId id="328" r:id="rId59"/>
    <p:sldId id="327" r:id="rId60"/>
    <p:sldId id="326" r:id="rId61"/>
    <p:sldId id="335" r:id="rId62"/>
    <p:sldId id="334" r:id="rId6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68" d="100"/>
          <a:sy n="68" d="100"/>
        </p:scale>
        <p:origin x="-576"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FFA35C1-5058-4BF8-B947-CE42882C0BA7}" type="datetimeFigureOut">
              <a:rPr lang="en-US" smtClean="0"/>
              <a:pPr/>
              <a:t>12/14/2018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5CA0B0E-EBE7-41AE-9843-72D40424B840}"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577C320-0D2C-48F2-AAED-542E697CCD25}" type="datetime1">
              <a:rPr lang="en-US" smtClean="0"/>
              <a:pPr/>
              <a:t>12/14/2018</a:t>
            </a:fld>
            <a:endParaRPr lang="en-US"/>
          </a:p>
        </p:txBody>
      </p:sp>
      <p:sp>
        <p:nvSpPr>
          <p:cNvPr id="5" name="Footer Placeholder 4"/>
          <p:cNvSpPr>
            <a:spLocks noGrp="1"/>
          </p:cNvSpPr>
          <p:nvPr>
            <p:ph type="ftr" sz="quarter" idx="11"/>
          </p:nvPr>
        </p:nvSpPr>
        <p:spPr/>
        <p:txBody>
          <a:bodyPr/>
          <a:lstStyle/>
          <a:p>
            <a:r>
              <a:rPr lang="en-US" smtClean="0"/>
              <a:t>https://www.github.com/ReddyTheRuler</a:t>
            </a:r>
            <a:endParaRPr lang="en-US"/>
          </a:p>
        </p:txBody>
      </p:sp>
      <p:sp>
        <p:nvSpPr>
          <p:cNvPr id="6" name="Slide Number Placeholder 5"/>
          <p:cNvSpPr>
            <a:spLocks noGrp="1"/>
          </p:cNvSpPr>
          <p:nvPr>
            <p:ph type="sldNum" sz="quarter" idx="12"/>
          </p:nvPr>
        </p:nvSpPr>
        <p:spPr/>
        <p:txBody>
          <a:bodyPr/>
          <a:lstStyle/>
          <a:p>
            <a:fld id="{38D29237-AC25-43BF-9F30-8081FDE34C25}"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75B7D05-0860-4139-AD0D-F1507FB4CEA1}" type="datetime1">
              <a:rPr lang="en-US" smtClean="0"/>
              <a:pPr/>
              <a:t>12/14/2018</a:t>
            </a:fld>
            <a:endParaRPr lang="en-US"/>
          </a:p>
        </p:txBody>
      </p:sp>
      <p:sp>
        <p:nvSpPr>
          <p:cNvPr id="5" name="Footer Placeholder 4"/>
          <p:cNvSpPr>
            <a:spLocks noGrp="1"/>
          </p:cNvSpPr>
          <p:nvPr>
            <p:ph type="ftr" sz="quarter" idx="11"/>
          </p:nvPr>
        </p:nvSpPr>
        <p:spPr/>
        <p:txBody>
          <a:bodyPr/>
          <a:lstStyle/>
          <a:p>
            <a:r>
              <a:rPr lang="en-US" smtClean="0"/>
              <a:t>https://www.github.com/ReddyTheRuler</a:t>
            </a:r>
            <a:endParaRPr lang="en-US"/>
          </a:p>
        </p:txBody>
      </p:sp>
      <p:sp>
        <p:nvSpPr>
          <p:cNvPr id="6" name="Slide Number Placeholder 5"/>
          <p:cNvSpPr>
            <a:spLocks noGrp="1"/>
          </p:cNvSpPr>
          <p:nvPr>
            <p:ph type="sldNum" sz="quarter" idx="12"/>
          </p:nvPr>
        </p:nvSpPr>
        <p:spPr/>
        <p:txBody>
          <a:bodyPr/>
          <a:lstStyle/>
          <a:p>
            <a:fld id="{38D29237-AC25-43BF-9F30-8081FDE34C25}"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C6252AF-7225-4B6C-8D69-E62A29E0B915}" type="datetime1">
              <a:rPr lang="en-US" smtClean="0"/>
              <a:pPr/>
              <a:t>12/14/2018</a:t>
            </a:fld>
            <a:endParaRPr lang="en-US"/>
          </a:p>
        </p:txBody>
      </p:sp>
      <p:sp>
        <p:nvSpPr>
          <p:cNvPr id="5" name="Footer Placeholder 4"/>
          <p:cNvSpPr>
            <a:spLocks noGrp="1"/>
          </p:cNvSpPr>
          <p:nvPr>
            <p:ph type="ftr" sz="quarter" idx="11"/>
          </p:nvPr>
        </p:nvSpPr>
        <p:spPr/>
        <p:txBody>
          <a:bodyPr/>
          <a:lstStyle/>
          <a:p>
            <a:r>
              <a:rPr lang="en-US" smtClean="0"/>
              <a:t>https://www.github.com/ReddyTheRuler</a:t>
            </a:r>
            <a:endParaRPr lang="en-US"/>
          </a:p>
        </p:txBody>
      </p:sp>
      <p:sp>
        <p:nvSpPr>
          <p:cNvPr id="6" name="Slide Number Placeholder 5"/>
          <p:cNvSpPr>
            <a:spLocks noGrp="1"/>
          </p:cNvSpPr>
          <p:nvPr>
            <p:ph type="sldNum" sz="quarter" idx="12"/>
          </p:nvPr>
        </p:nvSpPr>
        <p:spPr/>
        <p:txBody>
          <a:bodyPr/>
          <a:lstStyle/>
          <a:p>
            <a:fld id="{38D29237-AC25-43BF-9F30-8081FDE34C25}"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BCA0045-DCE6-4AE1-ADC2-AD9FA41D5730}" type="datetime1">
              <a:rPr lang="en-US" smtClean="0"/>
              <a:pPr/>
              <a:t>12/14/2018</a:t>
            </a:fld>
            <a:endParaRPr lang="en-US"/>
          </a:p>
        </p:txBody>
      </p:sp>
      <p:sp>
        <p:nvSpPr>
          <p:cNvPr id="5" name="Footer Placeholder 4"/>
          <p:cNvSpPr>
            <a:spLocks noGrp="1"/>
          </p:cNvSpPr>
          <p:nvPr>
            <p:ph type="ftr" sz="quarter" idx="11"/>
          </p:nvPr>
        </p:nvSpPr>
        <p:spPr/>
        <p:txBody>
          <a:bodyPr/>
          <a:lstStyle/>
          <a:p>
            <a:r>
              <a:rPr lang="en-US" smtClean="0"/>
              <a:t>https://www.github.com/ReddyTheRuler</a:t>
            </a:r>
            <a:endParaRPr lang="en-US"/>
          </a:p>
        </p:txBody>
      </p:sp>
      <p:sp>
        <p:nvSpPr>
          <p:cNvPr id="6" name="Slide Number Placeholder 5"/>
          <p:cNvSpPr>
            <a:spLocks noGrp="1"/>
          </p:cNvSpPr>
          <p:nvPr>
            <p:ph type="sldNum" sz="quarter" idx="12"/>
          </p:nvPr>
        </p:nvSpPr>
        <p:spPr/>
        <p:txBody>
          <a:bodyPr/>
          <a:lstStyle/>
          <a:p>
            <a:fld id="{38D29237-AC25-43BF-9F30-8081FDE34C25}"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A3E1D2-147E-49FC-8C6B-C03548301508}" type="datetime1">
              <a:rPr lang="en-US" smtClean="0"/>
              <a:pPr/>
              <a:t>12/14/2018</a:t>
            </a:fld>
            <a:endParaRPr lang="en-US"/>
          </a:p>
        </p:txBody>
      </p:sp>
      <p:sp>
        <p:nvSpPr>
          <p:cNvPr id="5" name="Footer Placeholder 4"/>
          <p:cNvSpPr>
            <a:spLocks noGrp="1"/>
          </p:cNvSpPr>
          <p:nvPr>
            <p:ph type="ftr" sz="quarter" idx="11"/>
          </p:nvPr>
        </p:nvSpPr>
        <p:spPr/>
        <p:txBody>
          <a:bodyPr/>
          <a:lstStyle/>
          <a:p>
            <a:r>
              <a:rPr lang="en-US" smtClean="0"/>
              <a:t>https://www.github.com/ReddyTheRuler</a:t>
            </a:r>
            <a:endParaRPr lang="en-US"/>
          </a:p>
        </p:txBody>
      </p:sp>
      <p:sp>
        <p:nvSpPr>
          <p:cNvPr id="6" name="Slide Number Placeholder 5"/>
          <p:cNvSpPr>
            <a:spLocks noGrp="1"/>
          </p:cNvSpPr>
          <p:nvPr>
            <p:ph type="sldNum" sz="quarter" idx="12"/>
          </p:nvPr>
        </p:nvSpPr>
        <p:spPr/>
        <p:txBody>
          <a:bodyPr/>
          <a:lstStyle/>
          <a:p>
            <a:fld id="{38D29237-AC25-43BF-9F30-8081FDE34C25}"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00B24C2-2DA8-4FD3-A820-3F1622310A8B}" type="datetime1">
              <a:rPr lang="en-US" smtClean="0"/>
              <a:pPr/>
              <a:t>12/14/2018</a:t>
            </a:fld>
            <a:endParaRPr lang="en-US"/>
          </a:p>
        </p:txBody>
      </p:sp>
      <p:sp>
        <p:nvSpPr>
          <p:cNvPr id="6" name="Footer Placeholder 5"/>
          <p:cNvSpPr>
            <a:spLocks noGrp="1"/>
          </p:cNvSpPr>
          <p:nvPr>
            <p:ph type="ftr" sz="quarter" idx="11"/>
          </p:nvPr>
        </p:nvSpPr>
        <p:spPr/>
        <p:txBody>
          <a:bodyPr/>
          <a:lstStyle/>
          <a:p>
            <a:r>
              <a:rPr lang="en-US" smtClean="0"/>
              <a:t>https://www.github.com/ReddyTheRuler</a:t>
            </a:r>
            <a:endParaRPr lang="en-US"/>
          </a:p>
        </p:txBody>
      </p:sp>
      <p:sp>
        <p:nvSpPr>
          <p:cNvPr id="7" name="Slide Number Placeholder 6"/>
          <p:cNvSpPr>
            <a:spLocks noGrp="1"/>
          </p:cNvSpPr>
          <p:nvPr>
            <p:ph type="sldNum" sz="quarter" idx="12"/>
          </p:nvPr>
        </p:nvSpPr>
        <p:spPr/>
        <p:txBody>
          <a:bodyPr/>
          <a:lstStyle/>
          <a:p>
            <a:fld id="{38D29237-AC25-43BF-9F30-8081FDE34C25}"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A3182F0-FB49-441E-B9E6-EEAA1045A32A}" type="datetime1">
              <a:rPr lang="en-US" smtClean="0"/>
              <a:pPr/>
              <a:t>12/14/2018</a:t>
            </a:fld>
            <a:endParaRPr lang="en-US"/>
          </a:p>
        </p:txBody>
      </p:sp>
      <p:sp>
        <p:nvSpPr>
          <p:cNvPr id="8" name="Footer Placeholder 7"/>
          <p:cNvSpPr>
            <a:spLocks noGrp="1"/>
          </p:cNvSpPr>
          <p:nvPr>
            <p:ph type="ftr" sz="quarter" idx="11"/>
          </p:nvPr>
        </p:nvSpPr>
        <p:spPr/>
        <p:txBody>
          <a:bodyPr/>
          <a:lstStyle/>
          <a:p>
            <a:r>
              <a:rPr lang="en-US" smtClean="0"/>
              <a:t>https://www.github.com/ReddyTheRuler</a:t>
            </a:r>
            <a:endParaRPr lang="en-US"/>
          </a:p>
        </p:txBody>
      </p:sp>
      <p:sp>
        <p:nvSpPr>
          <p:cNvPr id="9" name="Slide Number Placeholder 8"/>
          <p:cNvSpPr>
            <a:spLocks noGrp="1"/>
          </p:cNvSpPr>
          <p:nvPr>
            <p:ph type="sldNum" sz="quarter" idx="12"/>
          </p:nvPr>
        </p:nvSpPr>
        <p:spPr/>
        <p:txBody>
          <a:bodyPr/>
          <a:lstStyle/>
          <a:p>
            <a:fld id="{38D29237-AC25-43BF-9F30-8081FDE34C25}"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6FA35C5-9519-4DB8-AE9E-A931D9BD687A}" type="datetime1">
              <a:rPr lang="en-US" smtClean="0"/>
              <a:pPr/>
              <a:t>12/14/2018</a:t>
            </a:fld>
            <a:endParaRPr lang="en-US"/>
          </a:p>
        </p:txBody>
      </p:sp>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Slide Number Placeholder 4"/>
          <p:cNvSpPr>
            <a:spLocks noGrp="1"/>
          </p:cNvSpPr>
          <p:nvPr>
            <p:ph type="sldNum" sz="quarter" idx="12"/>
          </p:nvPr>
        </p:nvSpPr>
        <p:spPr/>
        <p:txBody>
          <a:bodyPr/>
          <a:lstStyle/>
          <a:p>
            <a:fld id="{38D29237-AC25-43BF-9F30-8081FDE34C25}"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7B723A7-DADC-40FF-87C2-1C421E737A4D}" type="datetime1">
              <a:rPr lang="en-US" smtClean="0"/>
              <a:pPr/>
              <a:t>12/14/2018</a:t>
            </a:fld>
            <a:endParaRPr lang="en-US"/>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
        <p:nvSpPr>
          <p:cNvPr id="4" name="Slide Number Placeholder 3"/>
          <p:cNvSpPr>
            <a:spLocks noGrp="1"/>
          </p:cNvSpPr>
          <p:nvPr>
            <p:ph type="sldNum" sz="quarter" idx="12"/>
          </p:nvPr>
        </p:nvSpPr>
        <p:spPr/>
        <p:txBody>
          <a:bodyPr/>
          <a:lstStyle/>
          <a:p>
            <a:fld id="{38D29237-AC25-43BF-9F30-8081FDE34C25}"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BC78200-2549-45E6-864C-C99405CDE635}" type="datetime1">
              <a:rPr lang="en-US" smtClean="0"/>
              <a:pPr/>
              <a:t>12/14/2018</a:t>
            </a:fld>
            <a:endParaRPr lang="en-US"/>
          </a:p>
        </p:txBody>
      </p:sp>
      <p:sp>
        <p:nvSpPr>
          <p:cNvPr id="6" name="Footer Placeholder 5"/>
          <p:cNvSpPr>
            <a:spLocks noGrp="1"/>
          </p:cNvSpPr>
          <p:nvPr>
            <p:ph type="ftr" sz="quarter" idx="11"/>
          </p:nvPr>
        </p:nvSpPr>
        <p:spPr/>
        <p:txBody>
          <a:bodyPr/>
          <a:lstStyle/>
          <a:p>
            <a:r>
              <a:rPr lang="en-US" smtClean="0"/>
              <a:t>https://www.github.com/ReddyTheRuler</a:t>
            </a:r>
            <a:endParaRPr lang="en-US"/>
          </a:p>
        </p:txBody>
      </p:sp>
      <p:sp>
        <p:nvSpPr>
          <p:cNvPr id="7" name="Slide Number Placeholder 6"/>
          <p:cNvSpPr>
            <a:spLocks noGrp="1"/>
          </p:cNvSpPr>
          <p:nvPr>
            <p:ph type="sldNum" sz="quarter" idx="12"/>
          </p:nvPr>
        </p:nvSpPr>
        <p:spPr/>
        <p:txBody>
          <a:bodyPr/>
          <a:lstStyle/>
          <a:p>
            <a:fld id="{38D29237-AC25-43BF-9F30-8081FDE34C25}"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C950311-CFEE-4B8E-8EAE-69900633EED7}" type="datetime1">
              <a:rPr lang="en-US" smtClean="0"/>
              <a:pPr/>
              <a:t>12/14/2018</a:t>
            </a:fld>
            <a:endParaRPr lang="en-US"/>
          </a:p>
        </p:txBody>
      </p:sp>
      <p:sp>
        <p:nvSpPr>
          <p:cNvPr id="6" name="Footer Placeholder 5"/>
          <p:cNvSpPr>
            <a:spLocks noGrp="1"/>
          </p:cNvSpPr>
          <p:nvPr>
            <p:ph type="ftr" sz="quarter" idx="11"/>
          </p:nvPr>
        </p:nvSpPr>
        <p:spPr/>
        <p:txBody>
          <a:bodyPr/>
          <a:lstStyle/>
          <a:p>
            <a:r>
              <a:rPr lang="en-US" smtClean="0"/>
              <a:t>https://www.github.com/ReddyTheRuler</a:t>
            </a:r>
            <a:endParaRPr lang="en-US"/>
          </a:p>
        </p:txBody>
      </p:sp>
      <p:sp>
        <p:nvSpPr>
          <p:cNvPr id="7" name="Slide Number Placeholder 6"/>
          <p:cNvSpPr>
            <a:spLocks noGrp="1"/>
          </p:cNvSpPr>
          <p:nvPr>
            <p:ph type="sldNum" sz="quarter" idx="12"/>
          </p:nvPr>
        </p:nvSpPr>
        <p:spPr/>
        <p:txBody>
          <a:bodyPr/>
          <a:lstStyle/>
          <a:p>
            <a:fld id="{38D29237-AC25-43BF-9F30-8081FDE34C25}"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158D29-0BEC-4793-B6A0-5C3F74BB38AE}" type="datetime1">
              <a:rPr lang="en-US" smtClean="0"/>
              <a:pPr/>
              <a:t>12/14/2018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https://www.github.com/ReddyTheRuler</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D29237-AC25-43BF-9F30-8081FDE34C25}"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angular.io/guide/typescript-configuration"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nodejs.org/en/"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1026" name="Picture 2" descr="C:\Users\Laxmi\Desktop\1.png"/>
          <p:cNvPicPr>
            <a:picLocks noChangeAspect="1" noChangeArrowheads="1"/>
          </p:cNvPicPr>
          <p:nvPr/>
        </p:nvPicPr>
        <p:blipFill>
          <a:blip r:embed="rId2" cstate="print"/>
          <a:srcRect/>
          <a:stretch>
            <a:fillRect/>
          </a:stretch>
        </p:blipFill>
        <p:spPr bwMode="auto">
          <a:xfrm>
            <a:off x="685800" y="1295400"/>
            <a:ext cx="7935433" cy="3943901"/>
          </a:xfrm>
          <a:prstGeom prst="rect">
            <a:avLst/>
          </a:prstGeom>
          <a:noFill/>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4100" name="Picture 4" descr="C:\Users\Laxmi\Desktop\7.png"/>
          <p:cNvPicPr>
            <a:picLocks noChangeAspect="1" noChangeArrowheads="1"/>
          </p:cNvPicPr>
          <p:nvPr/>
        </p:nvPicPr>
        <p:blipFill>
          <a:blip r:embed="rId2" cstate="print"/>
          <a:srcRect/>
          <a:stretch>
            <a:fillRect/>
          </a:stretch>
        </p:blipFill>
        <p:spPr bwMode="auto">
          <a:xfrm>
            <a:off x="457200" y="228600"/>
            <a:ext cx="5423079" cy="2743200"/>
          </a:xfrm>
          <a:prstGeom prst="rect">
            <a:avLst/>
          </a:prstGeom>
          <a:noFill/>
        </p:spPr>
      </p:pic>
      <p:pic>
        <p:nvPicPr>
          <p:cNvPr id="6" name="Picture 2" descr="C:\Users\Laxmi\Desktop\8.png"/>
          <p:cNvPicPr>
            <a:picLocks noChangeAspect="1" noChangeArrowheads="1"/>
          </p:cNvPicPr>
          <p:nvPr/>
        </p:nvPicPr>
        <p:blipFill>
          <a:blip r:embed="rId3" cstate="print"/>
          <a:srcRect/>
          <a:stretch>
            <a:fillRect/>
          </a:stretch>
        </p:blipFill>
        <p:spPr bwMode="auto">
          <a:xfrm>
            <a:off x="3048000" y="3276600"/>
            <a:ext cx="5791200" cy="2908595"/>
          </a:xfrm>
          <a:prstGeom prst="rect">
            <a:avLst/>
          </a:prstGeom>
          <a:noFill/>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5123" name="Picture 3" descr="C:\Users\Laxmi\Desktop\9.png"/>
          <p:cNvPicPr>
            <a:picLocks noChangeAspect="1" noChangeArrowheads="1"/>
          </p:cNvPicPr>
          <p:nvPr/>
        </p:nvPicPr>
        <p:blipFill>
          <a:blip r:embed="rId2" cstate="print"/>
          <a:srcRect/>
          <a:stretch>
            <a:fillRect/>
          </a:stretch>
        </p:blipFill>
        <p:spPr bwMode="auto">
          <a:xfrm>
            <a:off x="513783" y="1418944"/>
            <a:ext cx="8116433" cy="4020111"/>
          </a:xfrm>
          <a:prstGeom prst="rect">
            <a:avLst/>
          </a:prstGeom>
          <a:noFill/>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6146" name="Picture 2" descr="C:\Users\Laxmi\Desktop\10.png"/>
          <p:cNvPicPr>
            <a:picLocks noChangeAspect="1" noChangeArrowheads="1"/>
          </p:cNvPicPr>
          <p:nvPr/>
        </p:nvPicPr>
        <p:blipFill>
          <a:blip r:embed="rId2" cstate="print"/>
          <a:srcRect/>
          <a:stretch>
            <a:fillRect/>
          </a:stretch>
        </p:blipFill>
        <p:spPr bwMode="auto">
          <a:xfrm>
            <a:off x="457200" y="304800"/>
            <a:ext cx="5562600" cy="2850185"/>
          </a:xfrm>
          <a:prstGeom prst="rect">
            <a:avLst/>
          </a:prstGeom>
          <a:noFill/>
        </p:spPr>
      </p:pic>
      <p:pic>
        <p:nvPicPr>
          <p:cNvPr id="6147" name="Picture 3"/>
          <p:cNvPicPr>
            <a:picLocks noChangeAspect="1" noChangeArrowheads="1"/>
          </p:cNvPicPr>
          <p:nvPr/>
        </p:nvPicPr>
        <p:blipFill>
          <a:blip r:embed="rId3" cstate="print"/>
          <a:srcRect/>
          <a:stretch>
            <a:fillRect/>
          </a:stretch>
        </p:blipFill>
        <p:spPr bwMode="auto">
          <a:xfrm>
            <a:off x="2362200" y="3352800"/>
            <a:ext cx="6424613" cy="2906954"/>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7170" name="Picture 2" descr="C:\Users\Laxmi\Desktop\11.png"/>
          <p:cNvPicPr>
            <a:picLocks noChangeAspect="1" noChangeArrowheads="1"/>
          </p:cNvPicPr>
          <p:nvPr/>
        </p:nvPicPr>
        <p:blipFill>
          <a:blip r:embed="rId2" cstate="print"/>
          <a:srcRect/>
          <a:stretch>
            <a:fillRect/>
          </a:stretch>
        </p:blipFill>
        <p:spPr bwMode="auto">
          <a:xfrm>
            <a:off x="304801" y="228600"/>
            <a:ext cx="6609650" cy="2971800"/>
          </a:xfrm>
          <a:prstGeom prst="rect">
            <a:avLst/>
          </a:prstGeom>
          <a:noFill/>
        </p:spPr>
      </p:pic>
      <p:pic>
        <p:nvPicPr>
          <p:cNvPr id="7171" name="Picture 3" descr="C:\Users\Laxmi\Desktop\12.png"/>
          <p:cNvPicPr>
            <a:picLocks noChangeAspect="1" noChangeArrowheads="1"/>
          </p:cNvPicPr>
          <p:nvPr/>
        </p:nvPicPr>
        <p:blipFill>
          <a:blip r:embed="rId3" cstate="print"/>
          <a:srcRect/>
          <a:stretch>
            <a:fillRect/>
          </a:stretch>
        </p:blipFill>
        <p:spPr bwMode="auto">
          <a:xfrm>
            <a:off x="2286000" y="3352800"/>
            <a:ext cx="6532629" cy="2933700"/>
          </a:xfrm>
          <a:prstGeom prst="rect">
            <a:avLst/>
          </a:prstGeom>
          <a:noFill/>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990600" y="762000"/>
            <a:ext cx="7543800" cy="5509200"/>
          </a:xfrm>
          <a:prstGeom prst="rect">
            <a:avLst/>
          </a:prstGeom>
          <a:noFill/>
        </p:spPr>
        <p:txBody>
          <a:bodyPr wrap="square" rtlCol="0">
            <a:spAutoFit/>
          </a:bodyPr>
          <a:lstStyle/>
          <a:p>
            <a:r>
              <a:rPr lang="en-US" b="1" dirty="0" smtClean="0">
                <a:solidFill>
                  <a:schemeClr val="accent1">
                    <a:lumMod val="75000"/>
                  </a:schemeClr>
                </a:solidFill>
              </a:rPr>
              <a:t>Angular JS </a:t>
            </a:r>
          </a:p>
          <a:p>
            <a:pPr algn="just"/>
            <a:r>
              <a:rPr lang="en-US" dirty="0" smtClean="0"/>
              <a:t>JavaScript framework  for creating web and mobile single page applications.</a:t>
            </a:r>
          </a:p>
          <a:p>
            <a:pPr algn="just"/>
            <a:endParaRPr lang="en-US" dirty="0"/>
          </a:p>
          <a:p>
            <a:pPr algn="just"/>
            <a:r>
              <a:rPr lang="en-US" dirty="0" err="1" smtClean="0"/>
              <a:t>AngularJS</a:t>
            </a:r>
            <a:r>
              <a:rPr lang="en-US" dirty="0" smtClean="0"/>
              <a:t> </a:t>
            </a:r>
            <a:r>
              <a:rPr lang="en-US" dirty="0"/>
              <a:t>is an open-source, JavaScript-based, </a:t>
            </a:r>
            <a:r>
              <a:rPr lang="en-US" dirty="0" smtClean="0"/>
              <a:t>front-end web </a:t>
            </a:r>
            <a:r>
              <a:rPr lang="en-US" dirty="0"/>
              <a:t>application framework  </a:t>
            </a:r>
            <a:r>
              <a:rPr lang="en-US" dirty="0" smtClean="0"/>
              <a:t>for </a:t>
            </a:r>
            <a:r>
              <a:rPr lang="en-US" dirty="0"/>
              <a:t>dynamic web app development. </a:t>
            </a:r>
            <a:r>
              <a:rPr lang="en-US" dirty="0" smtClean="0"/>
              <a:t>It </a:t>
            </a:r>
            <a:r>
              <a:rPr lang="en-US" dirty="0"/>
              <a:t>utilizes HTML as a template language.  </a:t>
            </a:r>
            <a:r>
              <a:rPr lang="en-US" dirty="0" smtClean="0"/>
              <a:t>By </a:t>
            </a:r>
            <a:r>
              <a:rPr lang="en-US" dirty="0"/>
              <a:t>extending HTML attributes with directives and binding data to  </a:t>
            </a:r>
            <a:r>
              <a:rPr lang="en-US" dirty="0" smtClean="0"/>
              <a:t>HTML </a:t>
            </a:r>
            <a:r>
              <a:rPr lang="en-US" dirty="0"/>
              <a:t>with expressions, </a:t>
            </a:r>
            <a:r>
              <a:rPr lang="en-US" dirty="0" err="1"/>
              <a:t>AngularJS</a:t>
            </a:r>
            <a:r>
              <a:rPr lang="en-US" dirty="0"/>
              <a:t> creates an environment  </a:t>
            </a:r>
            <a:r>
              <a:rPr lang="en-US" dirty="0" smtClean="0"/>
              <a:t>that </a:t>
            </a:r>
            <a:r>
              <a:rPr lang="en-US" dirty="0"/>
              <a:t>is readable, extraordinarily expressive and quick to develop. </a:t>
            </a:r>
            <a:endParaRPr lang="en-US" dirty="0" smtClean="0"/>
          </a:p>
          <a:p>
            <a:pPr algn="just"/>
            <a:endParaRPr lang="en-US" dirty="0"/>
          </a:p>
          <a:p>
            <a:pPr algn="just"/>
            <a:endParaRPr lang="en-US" dirty="0" smtClean="0"/>
          </a:p>
          <a:p>
            <a:pPr algn="just"/>
            <a:r>
              <a:rPr lang="en-US" b="1" dirty="0" smtClean="0">
                <a:solidFill>
                  <a:schemeClr val="accent1">
                    <a:lumMod val="75000"/>
                  </a:schemeClr>
                </a:solidFill>
              </a:rPr>
              <a:t>Angular</a:t>
            </a:r>
            <a:endParaRPr lang="en-US" b="1" dirty="0">
              <a:solidFill>
                <a:schemeClr val="accent1">
                  <a:lumMod val="75000"/>
                </a:schemeClr>
              </a:solidFill>
            </a:endParaRPr>
          </a:p>
          <a:p>
            <a:pPr algn="just"/>
            <a:r>
              <a:rPr lang="en-US" dirty="0"/>
              <a:t>Angular is the blanket term used to refer to Angular 2, Angular 4  </a:t>
            </a:r>
            <a:r>
              <a:rPr lang="en-US" dirty="0" smtClean="0"/>
              <a:t>&amp; 6 and </a:t>
            </a:r>
            <a:r>
              <a:rPr lang="en-US" dirty="0"/>
              <a:t>all other versions that come after </a:t>
            </a:r>
            <a:r>
              <a:rPr lang="en-US" dirty="0" err="1"/>
              <a:t>AngularJS</a:t>
            </a:r>
            <a:r>
              <a:rPr lang="en-US" dirty="0"/>
              <a:t>. Both Angular </a:t>
            </a:r>
            <a:r>
              <a:rPr lang="en-US" dirty="0" smtClean="0"/>
              <a:t>2,4,5 </a:t>
            </a:r>
            <a:r>
              <a:rPr lang="en-US" dirty="0"/>
              <a:t>and </a:t>
            </a:r>
            <a:r>
              <a:rPr lang="en-US" dirty="0" smtClean="0"/>
              <a:t>6 </a:t>
            </a:r>
            <a:r>
              <a:rPr lang="en-US" dirty="0"/>
              <a:t>are open-source, </a:t>
            </a:r>
            <a:r>
              <a:rPr lang="en-US" dirty="0" err="1" smtClean="0"/>
              <a:t>TypeScript</a:t>
            </a:r>
            <a:r>
              <a:rPr lang="en-US" dirty="0" smtClean="0"/>
              <a:t>-based </a:t>
            </a:r>
            <a:r>
              <a:rPr lang="en-US" dirty="0"/>
              <a:t>front-end web application platforms. </a:t>
            </a:r>
          </a:p>
          <a:p>
            <a:endParaRPr lang="en-US" dirty="0" smtClean="0"/>
          </a:p>
          <a:p>
            <a:endParaRPr lang="en-US" dirty="0"/>
          </a:p>
          <a:p>
            <a:endParaRPr lang="en-US" dirty="0" smtClean="0"/>
          </a:p>
          <a:p>
            <a:endParaRPr lang="en-US" dirty="0" smtClean="0"/>
          </a:p>
          <a:p>
            <a:endParaRPr lang="en-US" dirty="0"/>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33400" y="381000"/>
            <a:ext cx="8305800" cy="3970318"/>
          </a:xfrm>
          <a:prstGeom prst="rect">
            <a:avLst/>
          </a:prstGeom>
        </p:spPr>
        <p:txBody>
          <a:bodyPr wrap="square">
            <a:spAutoFit/>
          </a:bodyPr>
          <a:lstStyle/>
          <a:p>
            <a:pPr algn="just"/>
            <a:r>
              <a:rPr lang="en-US" b="1" dirty="0" err="1" smtClean="0">
                <a:solidFill>
                  <a:schemeClr val="accent1">
                    <a:lumMod val="75000"/>
                  </a:schemeClr>
                </a:solidFill>
              </a:rPr>
              <a:t>AngularJS</a:t>
            </a:r>
            <a:endParaRPr lang="en-US" b="1" dirty="0" smtClean="0">
              <a:solidFill>
                <a:schemeClr val="accent1">
                  <a:lumMod val="75000"/>
                </a:schemeClr>
              </a:solidFill>
            </a:endParaRPr>
          </a:p>
          <a:p>
            <a:pPr algn="just"/>
            <a:endParaRPr lang="en-US" dirty="0" smtClean="0"/>
          </a:p>
          <a:p>
            <a:pPr algn="just"/>
            <a:r>
              <a:rPr lang="en-US" dirty="0" smtClean="0"/>
              <a:t>The architecture of </a:t>
            </a:r>
            <a:r>
              <a:rPr lang="en-US" dirty="0" err="1" smtClean="0"/>
              <a:t>AngularJS</a:t>
            </a:r>
            <a:r>
              <a:rPr lang="en-US" dirty="0" smtClean="0"/>
              <a:t> is based on model-view-controller (MVC) design. The model is the central component that expresses the application's behavior and manages its data, logic, and rules. The view generates an output based on the information in the model. The controller accepts input, converts it into commands and sends the commands to the model and the view.</a:t>
            </a:r>
          </a:p>
          <a:p>
            <a:pPr algn="just"/>
            <a:r>
              <a:rPr lang="en-US" dirty="0" err="1" smtClean="0"/>
              <a:t>AngularJS</a:t>
            </a:r>
            <a:r>
              <a:rPr lang="en-US" dirty="0" smtClean="0"/>
              <a:t> is written in JavaScript</a:t>
            </a:r>
          </a:p>
          <a:p>
            <a:pPr algn="just"/>
            <a:endParaRPr lang="en-US" b="1" dirty="0">
              <a:solidFill>
                <a:schemeClr val="accent1">
                  <a:lumMod val="75000"/>
                </a:schemeClr>
              </a:solidFill>
            </a:endParaRPr>
          </a:p>
          <a:p>
            <a:pPr algn="just"/>
            <a:r>
              <a:rPr lang="en-US" b="1" dirty="0" smtClean="0">
                <a:solidFill>
                  <a:schemeClr val="accent1">
                    <a:lumMod val="75000"/>
                  </a:schemeClr>
                </a:solidFill>
              </a:rPr>
              <a:t>Angular </a:t>
            </a:r>
          </a:p>
          <a:p>
            <a:pPr algn="just"/>
            <a:r>
              <a:rPr lang="en-US" dirty="0" smtClean="0"/>
              <a:t>In Angular 2, controllers and $scope were replaced by components and directives. Components are directives with a template.</a:t>
            </a:r>
          </a:p>
          <a:p>
            <a:endParaRPr lang="en-US" dirty="0" smtClean="0"/>
          </a:p>
          <a:p>
            <a:endParaRPr lang="en-US" dirty="0"/>
          </a:p>
        </p:txBody>
      </p:sp>
      <p:sp>
        <p:nvSpPr>
          <p:cNvPr id="3" name="Rectangle 2"/>
          <p:cNvSpPr/>
          <p:nvPr/>
        </p:nvSpPr>
        <p:spPr>
          <a:xfrm>
            <a:off x="457200" y="3581400"/>
            <a:ext cx="8001000" cy="2308324"/>
          </a:xfrm>
          <a:prstGeom prst="rect">
            <a:avLst/>
          </a:prstGeom>
        </p:spPr>
        <p:txBody>
          <a:bodyPr wrap="square">
            <a:spAutoFit/>
          </a:bodyPr>
          <a:lstStyle/>
          <a:p>
            <a:endParaRPr lang="en-US" b="1" dirty="0" smtClean="0"/>
          </a:p>
          <a:p>
            <a:endParaRPr lang="en-US" b="1" dirty="0">
              <a:solidFill>
                <a:schemeClr val="accent1">
                  <a:lumMod val="75000"/>
                </a:schemeClr>
              </a:solidFill>
            </a:endParaRPr>
          </a:p>
          <a:p>
            <a:r>
              <a:rPr lang="en-US" b="1" dirty="0" smtClean="0">
                <a:solidFill>
                  <a:schemeClr val="accent1">
                    <a:lumMod val="75000"/>
                  </a:schemeClr>
                </a:solidFill>
              </a:rPr>
              <a:t>Disadvantages </a:t>
            </a:r>
            <a:r>
              <a:rPr lang="en-US" b="1" dirty="0">
                <a:solidFill>
                  <a:schemeClr val="accent1">
                    <a:lumMod val="75000"/>
                  </a:schemeClr>
                </a:solidFill>
              </a:rPr>
              <a:t>of </a:t>
            </a:r>
            <a:r>
              <a:rPr lang="en-US" b="1" dirty="0" err="1">
                <a:solidFill>
                  <a:schemeClr val="accent1">
                    <a:lumMod val="75000"/>
                  </a:schemeClr>
                </a:solidFill>
              </a:rPr>
              <a:t>AngularJS</a:t>
            </a:r>
            <a:endParaRPr lang="en-US" dirty="0">
              <a:solidFill>
                <a:schemeClr val="accent1">
                  <a:lumMod val="75000"/>
                </a:schemeClr>
              </a:solidFill>
            </a:endParaRPr>
          </a:p>
          <a:p>
            <a:pPr algn="just"/>
            <a:r>
              <a:rPr lang="en-US" dirty="0" smtClean="0"/>
              <a:t>Not </a:t>
            </a:r>
            <a:r>
              <a:rPr lang="en-US" dirty="0"/>
              <a:t>secure : Being JavaScript only framework, application written in </a:t>
            </a:r>
            <a:r>
              <a:rPr lang="en-US" dirty="0" err="1"/>
              <a:t>AngularJS</a:t>
            </a:r>
            <a:r>
              <a:rPr lang="en-US" dirty="0"/>
              <a:t> are not safe. Server side authentication and authorization is must to keep an application secure.</a:t>
            </a:r>
          </a:p>
          <a:p>
            <a:pPr algn="just"/>
            <a:r>
              <a:rPr lang="en-US" dirty="0"/>
              <a:t>Not degradable: If the user of your application disables JavaScript, then nothing would be visible, except the basic page.</a:t>
            </a:r>
          </a:p>
        </p:txBody>
      </p:sp>
      <p:sp>
        <p:nvSpPr>
          <p:cNvPr id="4" name="Footer Placeholder 3"/>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85800" y="1066800"/>
            <a:ext cx="8001000" cy="3139321"/>
          </a:xfrm>
          <a:prstGeom prst="rect">
            <a:avLst/>
          </a:prstGeom>
        </p:spPr>
        <p:txBody>
          <a:bodyPr wrap="square">
            <a:spAutoFit/>
          </a:bodyPr>
          <a:lstStyle/>
          <a:p>
            <a:pPr fontAlgn="base"/>
            <a:r>
              <a:rPr lang="en-US" b="1" dirty="0"/>
              <a:t>Difference between </a:t>
            </a:r>
            <a:r>
              <a:rPr lang="en-US" b="1" dirty="0" smtClean="0"/>
              <a:t>Typescript </a:t>
            </a:r>
            <a:r>
              <a:rPr lang="en-US" b="1" dirty="0"/>
              <a:t>and JavaScript</a:t>
            </a:r>
            <a:r>
              <a:rPr lang="en-US" b="1" dirty="0" smtClean="0"/>
              <a:t>:</a:t>
            </a:r>
          </a:p>
          <a:p>
            <a:pPr fontAlgn="base"/>
            <a:endParaRPr lang="en-US" dirty="0"/>
          </a:p>
          <a:p>
            <a:pPr fontAlgn="base">
              <a:buFont typeface="Wingdings" pitchFamily="2" charset="2"/>
              <a:buChar char="ü"/>
            </a:pPr>
            <a:r>
              <a:rPr lang="en-US" dirty="0" err="1"/>
              <a:t>TypesScript</a:t>
            </a:r>
            <a:r>
              <a:rPr lang="en-US" dirty="0"/>
              <a:t> is known as Object oriented programming language whereas JavaScript is a scripting language.</a:t>
            </a:r>
          </a:p>
          <a:p>
            <a:pPr fontAlgn="base">
              <a:buFont typeface="Wingdings" pitchFamily="2" charset="2"/>
              <a:buChar char="ü"/>
            </a:pPr>
            <a:r>
              <a:rPr lang="en-US" dirty="0" err="1"/>
              <a:t>TypeScript</a:t>
            </a:r>
            <a:r>
              <a:rPr lang="en-US" dirty="0"/>
              <a:t> has a feature known as Static typing but JavaScript does not have this feature.</a:t>
            </a:r>
          </a:p>
          <a:p>
            <a:pPr fontAlgn="base">
              <a:buFont typeface="Wingdings" pitchFamily="2" charset="2"/>
              <a:buChar char="ü"/>
            </a:pPr>
            <a:r>
              <a:rPr lang="en-US" dirty="0" err="1"/>
              <a:t>TypeScript</a:t>
            </a:r>
            <a:r>
              <a:rPr lang="en-US" dirty="0"/>
              <a:t> gives support for modules whereas JavaScript does not support modules.</a:t>
            </a:r>
          </a:p>
          <a:p>
            <a:pPr fontAlgn="base">
              <a:buFont typeface="Wingdings" pitchFamily="2" charset="2"/>
              <a:buChar char="ü"/>
            </a:pPr>
            <a:r>
              <a:rPr lang="en-US" dirty="0" err="1"/>
              <a:t>TypeScript</a:t>
            </a:r>
            <a:r>
              <a:rPr lang="en-US" dirty="0"/>
              <a:t> has Interface but JavaScript does not have Interface.</a:t>
            </a:r>
          </a:p>
          <a:p>
            <a:pPr fontAlgn="base">
              <a:buFont typeface="Wingdings" pitchFamily="2" charset="2"/>
              <a:buChar char="ü"/>
            </a:pPr>
            <a:r>
              <a:rPr lang="en-US" dirty="0" err="1"/>
              <a:t>TypeScript</a:t>
            </a:r>
            <a:r>
              <a:rPr lang="en-US" dirty="0"/>
              <a:t> support optional parameter function but JavaScript does not support optional parameter function.</a:t>
            </a:r>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33400" y="304800"/>
            <a:ext cx="8153400" cy="584775"/>
          </a:xfrm>
          <a:prstGeom prst="rect">
            <a:avLst/>
          </a:prstGeom>
        </p:spPr>
        <p:txBody>
          <a:bodyPr wrap="square">
            <a:spAutoFit/>
          </a:bodyPr>
          <a:lstStyle/>
          <a:p>
            <a:r>
              <a:rPr lang="en-US" sz="1600" dirty="0"/>
              <a:t>The biggest difference is that </a:t>
            </a:r>
            <a:r>
              <a:rPr lang="en-US" sz="1600" dirty="0" err="1"/>
              <a:t>TypeScript</a:t>
            </a:r>
            <a:r>
              <a:rPr lang="en-US" sz="1600" dirty="0"/>
              <a:t> checks the </a:t>
            </a:r>
            <a:r>
              <a:rPr lang="en-US" sz="1600" b="1" dirty="0"/>
              <a:t>types of variable</a:t>
            </a:r>
            <a:r>
              <a:rPr lang="en-US" sz="1600" dirty="0"/>
              <a:t> at the </a:t>
            </a:r>
            <a:r>
              <a:rPr lang="en-US" sz="1600" b="1" dirty="0"/>
              <a:t>compile time , unlike at run time in </a:t>
            </a:r>
            <a:r>
              <a:rPr lang="en-US" sz="1600" b="1" dirty="0" err="1"/>
              <a:t>Javascript</a:t>
            </a:r>
            <a:r>
              <a:rPr lang="en-US" sz="1600" b="1" dirty="0"/>
              <a:t>. </a:t>
            </a:r>
            <a:endParaRPr lang="en-US" sz="1600" dirty="0"/>
          </a:p>
        </p:txBody>
      </p:sp>
      <p:sp>
        <p:nvSpPr>
          <p:cNvPr id="6" name="Rectangle 5"/>
          <p:cNvSpPr/>
          <p:nvPr/>
        </p:nvSpPr>
        <p:spPr>
          <a:xfrm>
            <a:off x="685800" y="838201"/>
            <a:ext cx="8153400" cy="5386090"/>
          </a:xfrm>
          <a:prstGeom prst="rect">
            <a:avLst/>
          </a:prstGeom>
        </p:spPr>
        <p:txBody>
          <a:bodyPr wrap="square">
            <a:spAutoFit/>
          </a:bodyPr>
          <a:lstStyle/>
          <a:p>
            <a:r>
              <a:rPr lang="en-US" b="1" dirty="0" smtClean="0">
                <a:solidFill>
                  <a:schemeClr val="accent1">
                    <a:lumMod val="75000"/>
                  </a:schemeClr>
                </a:solidFill>
              </a:rPr>
              <a:t>Demo :</a:t>
            </a:r>
          </a:p>
          <a:p>
            <a:r>
              <a:rPr lang="en-US" sz="1600" dirty="0" smtClean="0"/>
              <a:t>Suppose you want to create an add function which takes 2 numbers and return their sum</a:t>
            </a:r>
          </a:p>
          <a:p>
            <a:r>
              <a:rPr lang="en-US" sz="1600" dirty="0" smtClean="0"/>
              <a:t>In </a:t>
            </a:r>
            <a:r>
              <a:rPr lang="en-US" sz="1600" dirty="0" err="1" smtClean="0"/>
              <a:t>Javascript</a:t>
            </a:r>
            <a:endParaRPr lang="en-US" sz="1600" dirty="0" smtClean="0"/>
          </a:p>
          <a:p>
            <a:endParaRPr lang="en-US" sz="1600" dirty="0" smtClean="0"/>
          </a:p>
          <a:p>
            <a:r>
              <a:rPr lang="en-US" sz="1200" dirty="0" smtClean="0"/>
              <a:t>function add(num1 ,num2) {</a:t>
            </a:r>
          </a:p>
          <a:p>
            <a:r>
              <a:rPr lang="en-US" sz="1200" dirty="0" smtClean="0"/>
              <a:t> return num1 + num2 </a:t>
            </a:r>
          </a:p>
          <a:p>
            <a:r>
              <a:rPr lang="en-US" sz="1200" dirty="0" smtClean="0"/>
              <a:t>}</a:t>
            </a:r>
          </a:p>
          <a:p>
            <a:r>
              <a:rPr lang="en-US" sz="1200" dirty="0" smtClean="0"/>
              <a:t>add(1,2) // 3 // works fine</a:t>
            </a:r>
          </a:p>
          <a:p>
            <a:r>
              <a:rPr lang="en-US" sz="1200" dirty="0" smtClean="0"/>
              <a:t>add(1 , “Hello”) // 1Hello </a:t>
            </a:r>
          </a:p>
          <a:p>
            <a:endParaRPr lang="en-US" sz="1600" dirty="0" smtClean="0"/>
          </a:p>
          <a:p>
            <a:r>
              <a:rPr lang="en-US" sz="1600" dirty="0" smtClean="0"/>
              <a:t>no compile error. Can cause unexpected results during “Run time” of the program. You don’t want num2 to accept anything other than a number.</a:t>
            </a:r>
          </a:p>
          <a:p>
            <a:endParaRPr lang="en-US" sz="1600" dirty="0"/>
          </a:p>
          <a:p>
            <a:r>
              <a:rPr lang="en-US" sz="1600" dirty="0" smtClean="0"/>
              <a:t>Typescript solves such problems by using “types” in variables declaration</a:t>
            </a:r>
          </a:p>
          <a:p>
            <a:endParaRPr lang="en-US" sz="1600" dirty="0" smtClean="0"/>
          </a:p>
          <a:p>
            <a:r>
              <a:rPr lang="en-US" sz="1600" dirty="0" smtClean="0"/>
              <a:t>In Typescript</a:t>
            </a:r>
          </a:p>
          <a:p>
            <a:endParaRPr lang="en-US" sz="1600" dirty="0" smtClean="0"/>
          </a:p>
          <a:p>
            <a:r>
              <a:rPr lang="en-US" sz="1200" dirty="0" smtClean="0"/>
              <a:t> function add(num1: number ,num2:number) {</a:t>
            </a:r>
          </a:p>
          <a:p>
            <a:r>
              <a:rPr lang="en-US" sz="1200" dirty="0" smtClean="0"/>
              <a:t>    //num1 &amp; num2 should be only and only  of type "number"</a:t>
            </a:r>
          </a:p>
          <a:p>
            <a:r>
              <a:rPr lang="en-US" sz="1200" dirty="0" smtClean="0"/>
              <a:t>  return num1 + num2  </a:t>
            </a:r>
          </a:p>
          <a:p>
            <a:r>
              <a:rPr lang="en-US" sz="1200" dirty="0" smtClean="0"/>
              <a:t>}</a:t>
            </a:r>
          </a:p>
          <a:p>
            <a:r>
              <a:rPr lang="en-US" sz="1200" dirty="0" smtClean="0"/>
              <a:t>add(1,2) // works fine</a:t>
            </a:r>
          </a:p>
          <a:p>
            <a:r>
              <a:rPr lang="en-US" sz="1200" dirty="0" smtClean="0"/>
              <a:t>add(1,"two") // Compile time error in </a:t>
            </a:r>
            <a:r>
              <a:rPr lang="en-US" sz="1200" dirty="0" err="1" smtClean="0"/>
              <a:t>typescript.Easier</a:t>
            </a:r>
            <a:r>
              <a:rPr lang="en-US" sz="1200" dirty="0" smtClean="0"/>
              <a:t> Testing</a:t>
            </a:r>
            <a:endParaRPr lang="en-US" sz="1600" dirty="0" smtClean="0"/>
          </a:p>
          <a:p>
            <a:endParaRPr lang="en-US" sz="1600" dirty="0"/>
          </a:p>
        </p:txBody>
      </p:sp>
      <p:sp>
        <p:nvSpPr>
          <p:cNvPr id="5" name="Footer Placeholder 4"/>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33400" y="609600"/>
            <a:ext cx="8001000" cy="3416320"/>
          </a:xfrm>
          <a:prstGeom prst="rect">
            <a:avLst/>
          </a:prstGeom>
        </p:spPr>
        <p:txBody>
          <a:bodyPr wrap="square">
            <a:spAutoFit/>
          </a:bodyPr>
          <a:lstStyle/>
          <a:p>
            <a:r>
              <a:rPr lang="en-US" b="1" dirty="0" err="1">
                <a:solidFill>
                  <a:schemeClr val="accent1">
                    <a:lumMod val="75000"/>
                  </a:schemeClr>
                </a:solidFill>
              </a:rPr>
              <a:t>TypeScript</a:t>
            </a:r>
            <a:r>
              <a:rPr lang="en-US" b="1" dirty="0">
                <a:solidFill>
                  <a:schemeClr val="accent1">
                    <a:lumMod val="75000"/>
                  </a:schemeClr>
                </a:solidFill>
              </a:rPr>
              <a:t> </a:t>
            </a:r>
            <a:r>
              <a:rPr lang="en-US" b="1" dirty="0" smtClean="0">
                <a:solidFill>
                  <a:schemeClr val="accent1">
                    <a:lumMod val="75000"/>
                  </a:schemeClr>
                </a:solidFill>
              </a:rPr>
              <a:t>Configuration:</a:t>
            </a:r>
          </a:p>
          <a:p>
            <a:endParaRPr lang="en-US" b="1" dirty="0">
              <a:solidFill>
                <a:schemeClr val="accent1">
                  <a:lumMod val="75000"/>
                </a:schemeClr>
              </a:solidFill>
            </a:endParaRPr>
          </a:p>
          <a:p>
            <a:pPr algn="just"/>
            <a:r>
              <a:rPr lang="en-US" dirty="0" err="1"/>
              <a:t>TypeScript</a:t>
            </a:r>
            <a:r>
              <a:rPr lang="en-US" dirty="0"/>
              <a:t> is a primary language for Angular application development. It is a superset of JavaScript with design-time support for type safety and tooling</a:t>
            </a:r>
            <a:r>
              <a:rPr lang="en-US" dirty="0" smtClean="0"/>
              <a:t>.</a:t>
            </a:r>
          </a:p>
          <a:p>
            <a:pPr algn="just"/>
            <a:endParaRPr lang="en-US" dirty="0"/>
          </a:p>
          <a:p>
            <a:pPr algn="just"/>
            <a:r>
              <a:rPr lang="en-US" dirty="0"/>
              <a:t>Browsers can't execute </a:t>
            </a:r>
            <a:r>
              <a:rPr lang="en-US" dirty="0" err="1"/>
              <a:t>TypeScript</a:t>
            </a:r>
            <a:r>
              <a:rPr lang="en-US" dirty="0"/>
              <a:t> directly. Typescript must be "</a:t>
            </a:r>
            <a:r>
              <a:rPr lang="en-US" dirty="0" err="1"/>
              <a:t>transpiled</a:t>
            </a:r>
            <a:r>
              <a:rPr lang="en-US" dirty="0"/>
              <a:t>" into JavaScript using the </a:t>
            </a:r>
            <a:r>
              <a:rPr lang="en-US" i="1" dirty="0" err="1"/>
              <a:t>tsc</a:t>
            </a:r>
            <a:r>
              <a:rPr lang="en-US" dirty="0"/>
              <a:t> compiler, which requires some configuration</a:t>
            </a:r>
            <a:r>
              <a:rPr lang="en-US" dirty="0" smtClean="0"/>
              <a:t>.</a:t>
            </a:r>
          </a:p>
          <a:p>
            <a:pPr algn="just"/>
            <a:endParaRPr lang="en-US" dirty="0"/>
          </a:p>
          <a:p>
            <a:pPr algn="just"/>
            <a:r>
              <a:rPr lang="en-US" dirty="0"/>
              <a:t>This page covers some aspects of </a:t>
            </a:r>
            <a:r>
              <a:rPr lang="en-US" dirty="0" err="1"/>
              <a:t>TypeScript</a:t>
            </a:r>
            <a:r>
              <a:rPr lang="en-US" dirty="0"/>
              <a:t> configuration and the </a:t>
            </a:r>
            <a:r>
              <a:rPr lang="en-US" dirty="0" err="1"/>
              <a:t>TypeScript</a:t>
            </a:r>
            <a:r>
              <a:rPr lang="en-US" dirty="0"/>
              <a:t> environment that are important to Angular developers, including details about the following files:</a:t>
            </a:r>
          </a:p>
          <a:p>
            <a:pPr algn="just"/>
            <a:r>
              <a:rPr lang="en-US" dirty="0" err="1">
                <a:hlinkClick r:id="rId2"/>
              </a:rPr>
              <a:t>tsconfig.json</a:t>
            </a:r>
            <a:r>
              <a:rPr lang="en-US" dirty="0" err="1"/>
              <a:t>—TypeScript</a:t>
            </a:r>
            <a:r>
              <a:rPr lang="en-US" dirty="0"/>
              <a:t> compiler configuration.</a:t>
            </a:r>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2000" y="381000"/>
            <a:ext cx="7620000" cy="6740307"/>
          </a:xfrm>
          <a:prstGeom prst="rect">
            <a:avLst/>
          </a:prstGeom>
          <a:noFill/>
        </p:spPr>
        <p:txBody>
          <a:bodyPr wrap="square" rtlCol="0">
            <a:spAutoFit/>
          </a:bodyPr>
          <a:lstStyle/>
          <a:p>
            <a:r>
              <a:rPr lang="en-US" dirty="0" smtClean="0"/>
              <a:t>Angular Installation:</a:t>
            </a:r>
          </a:p>
          <a:p>
            <a:endParaRPr lang="en-US" dirty="0"/>
          </a:p>
          <a:p>
            <a:r>
              <a:rPr lang="en-US" dirty="0" smtClean="0"/>
              <a:t>Download </a:t>
            </a:r>
            <a:r>
              <a:rPr lang="en-US" dirty="0" err="1" smtClean="0"/>
              <a:t>Nodejs</a:t>
            </a:r>
            <a:r>
              <a:rPr lang="en-US" dirty="0" smtClean="0"/>
              <a:t>-</a:t>
            </a:r>
          </a:p>
          <a:p>
            <a:r>
              <a:rPr lang="en-US" dirty="0" smtClean="0">
                <a:hlinkClick r:id="rId2"/>
              </a:rPr>
              <a:t>https://nodejs.org/en/</a:t>
            </a:r>
            <a:endParaRPr lang="en-US" dirty="0" smtClean="0"/>
          </a:p>
          <a:p>
            <a:endParaRPr lang="en-US" dirty="0"/>
          </a:p>
          <a:p>
            <a:endParaRPr lang="en-US" dirty="0" smtClean="0"/>
          </a:p>
          <a:p>
            <a:r>
              <a:rPr lang="en-US" dirty="0" smtClean="0"/>
              <a:t>Steps for Angular:</a:t>
            </a:r>
          </a:p>
          <a:p>
            <a:r>
              <a:rPr lang="en-US" dirty="0" err="1" smtClean="0"/>
              <a:t>npm</a:t>
            </a:r>
            <a:r>
              <a:rPr lang="en-US" dirty="0" smtClean="0"/>
              <a:t> install -g @angular/</a:t>
            </a:r>
            <a:r>
              <a:rPr lang="en-US" dirty="0" err="1" smtClean="0"/>
              <a:t>cli</a:t>
            </a:r>
            <a:r>
              <a:rPr lang="en-US" dirty="0" smtClean="0"/>
              <a:t>       (</a:t>
            </a:r>
            <a:r>
              <a:rPr lang="en-US" dirty="0" err="1" smtClean="0"/>
              <a:t>npm</a:t>
            </a:r>
            <a:r>
              <a:rPr lang="en-US" dirty="0" smtClean="0"/>
              <a:t> – node package manager)</a:t>
            </a:r>
          </a:p>
          <a:p>
            <a:r>
              <a:rPr lang="en-US" dirty="0" err="1" smtClean="0"/>
              <a:t>ng</a:t>
            </a:r>
            <a:r>
              <a:rPr lang="en-US" dirty="0" smtClean="0"/>
              <a:t> new my-dream-app              (</a:t>
            </a:r>
            <a:r>
              <a:rPr lang="en-US" dirty="0" err="1" smtClean="0"/>
              <a:t>ng</a:t>
            </a:r>
            <a:r>
              <a:rPr lang="en-US" dirty="0" smtClean="0"/>
              <a:t> means angular)</a:t>
            </a:r>
          </a:p>
          <a:p>
            <a:r>
              <a:rPr lang="en-US" dirty="0" err="1" smtClean="0"/>
              <a:t>cd</a:t>
            </a:r>
            <a:r>
              <a:rPr lang="en-US" dirty="0" smtClean="0"/>
              <a:t> my-dream-app                       (current directory)</a:t>
            </a:r>
          </a:p>
          <a:p>
            <a:r>
              <a:rPr lang="en-US" dirty="0" err="1" smtClean="0"/>
              <a:t>ng</a:t>
            </a:r>
            <a:r>
              <a:rPr lang="en-US" dirty="0" smtClean="0"/>
              <a:t> serve</a:t>
            </a:r>
          </a:p>
          <a:p>
            <a:endParaRPr lang="en-US" dirty="0"/>
          </a:p>
          <a:p>
            <a:r>
              <a:rPr lang="en-US" dirty="0" err="1"/>
              <a:t>n</a:t>
            </a:r>
            <a:r>
              <a:rPr lang="en-US" dirty="0" err="1" smtClean="0"/>
              <a:t>g</a:t>
            </a:r>
            <a:r>
              <a:rPr lang="en-US" dirty="0" smtClean="0"/>
              <a:t> new:</a:t>
            </a:r>
          </a:p>
          <a:p>
            <a:r>
              <a:rPr lang="en-US" dirty="0" smtClean="0"/>
              <a:t>The </a:t>
            </a:r>
            <a:r>
              <a:rPr lang="en-US" dirty="0"/>
              <a:t>Angular CLI makes it easy to create an application that already </a:t>
            </a:r>
            <a:r>
              <a:rPr lang="en-US" dirty="0" smtClean="0"/>
              <a:t>work.</a:t>
            </a:r>
          </a:p>
          <a:p>
            <a:endParaRPr lang="en-US" dirty="0"/>
          </a:p>
          <a:p>
            <a:r>
              <a:rPr lang="en-US" dirty="0" err="1" smtClean="0"/>
              <a:t>ng</a:t>
            </a:r>
            <a:r>
              <a:rPr lang="en-US" dirty="0" smtClean="0"/>
              <a:t> </a:t>
            </a:r>
            <a:r>
              <a:rPr lang="en-US" dirty="0"/>
              <a:t>generate</a:t>
            </a:r>
          </a:p>
          <a:p>
            <a:r>
              <a:rPr lang="en-US" dirty="0"/>
              <a:t>Generate components, routes, services and pipes with a simple </a:t>
            </a:r>
            <a:r>
              <a:rPr lang="en-US" dirty="0" smtClean="0"/>
              <a:t>command.</a:t>
            </a:r>
          </a:p>
          <a:p>
            <a:endParaRPr lang="en-US" dirty="0"/>
          </a:p>
          <a:p>
            <a:r>
              <a:rPr lang="en-US" dirty="0" err="1" smtClean="0"/>
              <a:t>ng</a:t>
            </a:r>
            <a:r>
              <a:rPr lang="en-US" dirty="0" smtClean="0"/>
              <a:t> </a:t>
            </a:r>
            <a:r>
              <a:rPr lang="en-US" dirty="0"/>
              <a:t>serve</a:t>
            </a:r>
          </a:p>
          <a:p>
            <a:r>
              <a:rPr lang="en-US" dirty="0"/>
              <a:t>Easily test your app locally while developing</a:t>
            </a:r>
            <a:r>
              <a:rPr lang="en-US" dirty="0" smtClean="0"/>
              <a:t>.</a:t>
            </a:r>
          </a:p>
          <a:p>
            <a:endParaRPr lang="en-US" dirty="0"/>
          </a:p>
          <a:p>
            <a:endParaRPr lang="en-US" dirty="0"/>
          </a:p>
          <a:p>
            <a:endParaRPr lang="en-US" dirty="0"/>
          </a:p>
          <a:p>
            <a:endParaRPr lang="en-US" dirty="0"/>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2050" name="Picture 2"/>
          <p:cNvPicPr>
            <a:picLocks noChangeAspect="1" noChangeArrowheads="1"/>
          </p:cNvPicPr>
          <p:nvPr/>
        </p:nvPicPr>
        <p:blipFill>
          <a:blip r:embed="rId2" cstate="print"/>
          <a:srcRect/>
          <a:stretch>
            <a:fillRect/>
          </a:stretch>
        </p:blipFill>
        <p:spPr bwMode="auto">
          <a:xfrm>
            <a:off x="990600" y="1752600"/>
            <a:ext cx="7277100" cy="32861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304800"/>
            <a:ext cx="8229600" cy="5632311"/>
          </a:xfrm>
          <a:prstGeom prst="rect">
            <a:avLst/>
          </a:prstGeom>
        </p:spPr>
        <p:txBody>
          <a:bodyPr wrap="square">
            <a:spAutoFit/>
          </a:bodyPr>
          <a:lstStyle/>
          <a:p>
            <a:r>
              <a:rPr lang="en-US" b="1" dirty="0" smtClean="0"/>
              <a:t>Template</a:t>
            </a:r>
            <a:r>
              <a:rPr lang="en-US" dirty="0" smtClean="0"/>
              <a:t> − This is used to render the view for the application. This contains the HTML that needs to be rendered in the application. This part also includes the binding and directives.</a:t>
            </a:r>
          </a:p>
          <a:p>
            <a:endParaRPr lang="en-US" dirty="0" smtClean="0"/>
          </a:p>
          <a:p>
            <a:r>
              <a:rPr lang="en-US" b="1" dirty="0" smtClean="0"/>
              <a:t>Class</a:t>
            </a:r>
            <a:r>
              <a:rPr lang="en-US" dirty="0" smtClean="0"/>
              <a:t> − This is like a class defined in any language such as C. This contains properties and methods. This has the code which is used to support the view. It is defined in </a:t>
            </a:r>
            <a:r>
              <a:rPr lang="en-US" dirty="0" err="1" smtClean="0"/>
              <a:t>TypeScript</a:t>
            </a:r>
            <a:r>
              <a:rPr lang="en-US" dirty="0" smtClean="0"/>
              <a:t>.</a:t>
            </a:r>
          </a:p>
          <a:p>
            <a:endParaRPr lang="en-US" dirty="0" smtClean="0"/>
          </a:p>
          <a:p>
            <a:r>
              <a:rPr lang="en-US" dirty="0" smtClean="0"/>
              <a:t>The class normally has the following syntax in </a:t>
            </a:r>
            <a:r>
              <a:rPr lang="en-US" dirty="0" err="1" smtClean="0"/>
              <a:t>TypeScript</a:t>
            </a:r>
            <a:r>
              <a:rPr lang="en-US" dirty="0" smtClean="0"/>
              <a:t>.</a:t>
            </a:r>
          </a:p>
          <a:p>
            <a:r>
              <a:rPr lang="en-US" sz="1200" dirty="0" smtClean="0"/>
              <a:t>Syntax</a:t>
            </a:r>
          </a:p>
          <a:p>
            <a:r>
              <a:rPr lang="en-US" sz="1200" dirty="0" smtClean="0"/>
              <a:t>class </a:t>
            </a:r>
            <a:r>
              <a:rPr lang="en-US" sz="1200" dirty="0" err="1" smtClean="0"/>
              <a:t>classname</a:t>
            </a:r>
            <a:r>
              <a:rPr lang="en-US" sz="1200" dirty="0" smtClean="0"/>
              <a:t> {</a:t>
            </a:r>
          </a:p>
          <a:p>
            <a:r>
              <a:rPr lang="en-US" sz="1200" dirty="0" smtClean="0"/>
              <a:t>   </a:t>
            </a:r>
            <a:r>
              <a:rPr lang="en-US" sz="1200" dirty="0" err="1" smtClean="0"/>
              <a:t>Propertyname</a:t>
            </a:r>
            <a:r>
              <a:rPr lang="en-US" sz="1200" dirty="0" smtClean="0"/>
              <a:t>: </a:t>
            </a:r>
            <a:r>
              <a:rPr lang="en-US" sz="1200" dirty="0" err="1" smtClean="0"/>
              <a:t>PropertyType</a:t>
            </a:r>
            <a:r>
              <a:rPr lang="en-US" sz="1200" dirty="0" smtClean="0"/>
              <a:t> = Value</a:t>
            </a:r>
          </a:p>
          <a:p>
            <a:r>
              <a:rPr lang="en-US" sz="1200" dirty="0" smtClean="0"/>
              <a:t>}</a:t>
            </a:r>
          </a:p>
          <a:p>
            <a:r>
              <a:rPr lang="en-US" sz="1200" dirty="0" smtClean="0"/>
              <a:t>Parameters</a:t>
            </a:r>
          </a:p>
          <a:p>
            <a:r>
              <a:rPr lang="en-US" sz="1200" dirty="0" err="1" smtClean="0"/>
              <a:t>Classname</a:t>
            </a:r>
            <a:r>
              <a:rPr lang="en-US" sz="1200" dirty="0" smtClean="0"/>
              <a:t> − This is the name to be given to the class.</a:t>
            </a:r>
          </a:p>
          <a:p>
            <a:endParaRPr lang="en-US" sz="1200" dirty="0" smtClean="0"/>
          </a:p>
          <a:p>
            <a:r>
              <a:rPr lang="en-US" sz="1200" dirty="0" err="1" smtClean="0"/>
              <a:t>Propertyname</a:t>
            </a:r>
            <a:r>
              <a:rPr lang="en-US" sz="1200" dirty="0" smtClean="0"/>
              <a:t> − This is the name to be given to the property.</a:t>
            </a:r>
          </a:p>
          <a:p>
            <a:endParaRPr lang="en-US" sz="1200" dirty="0" smtClean="0"/>
          </a:p>
          <a:p>
            <a:r>
              <a:rPr lang="en-US" sz="1200" dirty="0" err="1" smtClean="0"/>
              <a:t>PropertyType</a:t>
            </a:r>
            <a:r>
              <a:rPr lang="en-US" sz="1200" dirty="0" smtClean="0"/>
              <a:t> − Since </a:t>
            </a:r>
            <a:r>
              <a:rPr lang="en-US" sz="1200" dirty="0" err="1" smtClean="0"/>
              <a:t>TypeScript</a:t>
            </a:r>
            <a:r>
              <a:rPr lang="en-US" sz="1200" dirty="0" smtClean="0"/>
              <a:t> is strongly typed, you need to give a type to the property.</a:t>
            </a:r>
          </a:p>
          <a:p>
            <a:endParaRPr lang="en-US" sz="1200" dirty="0" smtClean="0"/>
          </a:p>
          <a:p>
            <a:r>
              <a:rPr lang="en-US" sz="1200" dirty="0" smtClean="0"/>
              <a:t>Value − This is the value to be given to the property.</a:t>
            </a:r>
          </a:p>
          <a:p>
            <a:endParaRPr lang="en-US" dirty="0" smtClean="0"/>
          </a:p>
          <a:p>
            <a:endParaRPr lang="en-US" dirty="0" smtClean="0"/>
          </a:p>
          <a:p>
            <a:endParaRPr lang="en-US" dirty="0"/>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533400" y="381000"/>
            <a:ext cx="8001000" cy="5078313"/>
          </a:xfrm>
          <a:prstGeom prst="rect">
            <a:avLst/>
          </a:prstGeom>
        </p:spPr>
        <p:txBody>
          <a:bodyPr wrap="square">
            <a:spAutoFit/>
          </a:bodyPr>
          <a:lstStyle/>
          <a:p>
            <a:r>
              <a:rPr lang="en-US" dirty="0" smtClean="0"/>
              <a:t>export class </a:t>
            </a:r>
            <a:r>
              <a:rPr lang="en-US" dirty="0" err="1" smtClean="0"/>
              <a:t>AppComponent</a:t>
            </a:r>
            <a:r>
              <a:rPr lang="en-US" dirty="0" smtClean="0"/>
              <a:t> {</a:t>
            </a:r>
          </a:p>
          <a:p>
            <a:r>
              <a:rPr lang="en-US" dirty="0" smtClean="0"/>
              <a:t>   </a:t>
            </a:r>
            <a:r>
              <a:rPr lang="en-US" dirty="0" err="1" smtClean="0"/>
              <a:t>appTitle</a:t>
            </a:r>
            <a:r>
              <a:rPr lang="en-US" dirty="0" smtClean="0"/>
              <a:t>: string = 'Welcome';</a:t>
            </a:r>
          </a:p>
          <a:p>
            <a:r>
              <a:rPr lang="en-US" dirty="0" smtClean="0"/>
              <a:t>}</a:t>
            </a:r>
          </a:p>
          <a:p>
            <a:r>
              <a:rPr lang="en-US" dirty="0" smtClean="0"/>
              <a:t>In the example, the following things need to be noted −</a:t>
            </a:r>
          </a:p>
          <a:p>
            <a:endParaRPr lang="en-US" dirty="0" smtClean="0"/>
          </a:p>
          <a:p>
            <a:r>
              <a:rPr lang="en-US" dirty="0" smtClean="0"/>
              <a:t>We are defining a class called </a:t>
            </a:r>
            <a:r>
              <a:rPr lang="en-US" dirty="0" err="1" smtClean="0"/>
              <a:t>AppComponent</a:t>
            </a:r>
            <a:r>
              <a:rPr lang="en-US" dirty="0" smtClean="0"/>
              <a:t>.</a:t>
            </a:r>
          </a:p>
          <a:p>
            <a:endParaRPr lang="en-US" dirty="0" smtClean="0"/>
          </a:p>
          <a:p>
            <a:r>
              <a:rPr lang="en-US" dirty="0" smtClean="0"/>
              <a:t>The export keyword is used so that the component can be used in other modules in the Angular JS application.</a:t>
            </a:r>
          </a:p>
          <a:p>
            <a:endParaRPr lang="en-US" dirty="0" smtClean="0"/>
          </a:p>
          <a:p>
            <a:r>
              <a:rPr lang="en-US" dirty="0" err="1" smtClean="0"/>
              <a:t>appTitle</a:t>
            </a:r>
            <a:r>
              <a:rPr lang="en-US" dirty="0" smtClean="0"/>
              <a:t> is the name of the property.</a:t>
            </a:r>
          </a:p>
          <a:p>
            <a:endParaRPr lang="en-US" dirty="0" smtClean="0"/>
          </a:p>
          <a:p>
            <a:r>
              <a:rPr lang="en-US" dirty="0" smtClean="0"/>
              <a:t>The property is given the type of string.</a:t>
            </a:r>
          </a:p>
          <a:p>
            <a:endParaRPr lang="en-US" dirty="0" smtClean="0"/>
          </a:p>
          <a:p>
            <a:r>
              <a:rPr lang="en-US" dirty="0" smtClean="0"/>
              <a:t>The property is given a value of ‘Welcome’.</a:t>
            </a:r>
          </a:p>
          <a:p>
            <a:endParaRPr lang="en-US" dirty="0" smtClean="0"/>
          </a:p>
          <a:p>
            <a:endParaRPr lang="en-US" dirty="0" smtClean="0"/>
          </a:p>
          <a:p>
            <a:endParaRPr lang="en-US" dirty="0"/>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 y="381000"/>
            <a:ext cx="8382000" cy="5909310"/>
          </a:xfrm>
          <a:prstGeom prst="rect">
            <a:avLst/>
          </a:prstGeom>
        </p:spPr>
        <p:txBody>
          <a:bodyPr wrap="square">
            <a:spAutoFit/>
          </a:bodyPr>
          <a:lstStyle/>
          <a:p>
            <a:r>
              <a:rPr lang="en-US" dirty="0" smtClean="0"/>
              <a:t>Template</a:t>
            </a:r>
          </a:p>
          <a:p>
            <a:r>
              <a:rPr lang="en-US" dirty="0" smtClean="0"/>
              <a:t>This is the view which needs to be rendered in the application.</a:t>
            </a:r>
          </a:p>
          <a:p>
            <a:endParaRPr lang="en-US" dirty="0" smtClean="0"/>
          </a:p>
          <a:p>
            <a:r>
              <a:rPr lang="en-US" dirty="0" smtClean="0"/>
              <a:t>Syntax</a:t>
            </a:r>
          </a:p>
          <a:p>
            <a:r>
              <a:rPr lang="en-US" dirty="0" smtClean="0"/>
              <a:t>Template: '</a:t>
            </a:r>
          </a:p>
          <a:p>
            <a:r>
              <a:rPr lang="en-US" dirty="0" smtClean="0"/>
              <a:t>   &lt;HTML code&gt;</a:t>
            </a:r>
          </a:p>
          <a:p>
            <a:r>
              <a:rPr lang="en-US" dirty="0" smtClean="0"/>
              <a:t>   class properties</a:t>
            </a:r>
          </a:p>
          <a:p>
            <a:r>
              <a:rPr lang="en-US" dirty="0" smtClean="0"/>
              <a:t>'</a:t>
            </a:r>
          </a:p>
          <a:p>
            <a:endParaRPr lang="en-US" dirty="0" smtClean="0"/>
          </a:p>
          <a:p>
            <a:r>
              <a:rPr lang="en-US" dirty="0" smtClean="0"/>
              <a:t>template: '</a:t>
            </a:r>
          </a:p>
          <a:p>
            <a:r>
              <a:rPr lang="en-US" dirty="0" smtClean="0"/>
              <a:t>   &lt;div&gt;</a:t>
            </a:r>
          </a:p>
          <a:p>
            <a:r>
              <a:rPr lang="en-US" dirty="0" smtClean="0"/>
              <a:t>      &lt;h1&gt;{{</a:t>
            </a:r>
            <a:r>
              <a:rPr lang="en-US" dirty="0" err="1" smtClean="0"/>
              <a:t>appTitle</a:t>
            </a:r>
            <a:r>
              <a:rPr lang="en-US" dirty="0" smtClean="0"/>
              <a:t>}}&lt;/h1&gt;</a:t>
            </a:r>
          </a:p>
          <a:p>
            <a:r>
              <a:rPr lang="en-US" dirty="0" smtClean="0"/>
              <a:t>      &lt;div&gt;Hi Team &lt;/div&gt;</a:t>
            </a:r>
          </a:p>
          <a:p>
            <a:r>
              <a:rPr lang="en-US" dirty="0" smtClean="0"/>
              <a:t>   &lt;/div&gt;</a:t>
            </a:r>
          </a:p>
          <a:p>
            <a:r>
              <a:rPr lang="en-US" dirty="0" smtClean="0"/>
              <a:t>'</a:t>
            </a:r>
          </a:p>
          <a:p>
            <a:r>
              <a:rPr lang="en-US" dirty="0" smtClean="0"/>
              <a:t>In the example, the following things need to be noted −</a:t>
            </a:r>
          </a:p>
          <a:p>
            <a:endParaRPr lang="en-US" dirty="0" smtClean="0"/>
          </a:p>
          <a:p>
            <a:r>
              <a:rPr lang="en-US" dirty="0" smtClean="0"/>
              <a:t>We are defining the HTML code which will be rendered in our application</a:t>
            </a:r>
          </a:p>
          <a:p>
            <a:endParaRPr lang="en-US" dirty="0" smtClean="0"/>
          </a:p>
          <a:p>
            <a:r>
              <a:rPr lang="en-US" dirty="0" smtClean="0"/>
              <a:t>We are also referencing the </a:t>
            </a:r>
            <a:r>
              <a:rPr lang="en-US" dirty="0" err="1" smtClean="0"/>
              <a:t>appTitle</a:t>
            </a:r>
            <a:r>
              <a:rPr lang="en-US" dirty="0" smtClean="0"/>
              <a:t> property from our class.</a:t>
            </a:r>
          </a:p>
          <a:p>
            <a:endParaRPr lang="en-US" dirty="0"/>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 y="228600"/>
            <a:ext cx="8382000" cy="6217087"/>
          </a:xfrm>
          <a:prstGeom prst="rect">
            <a:avLst/>
          </a:prstGeom>
        </p:spPr>
        <p:txBody>
          <a:bodyPr wrap="square">
            <a:spAutoFit/>
          </a:bodyPr>
          <a:lstStyle/>
          <a:p>
            <a:r>
              <a:rPr lang="en-US" b="1" dirty="0" smtClean="0"/>
              <a:t>Metadata</a:t>
            </a:r>
            <a:r>
              <a:rPr lang="en-US" dirty="0" smtClean="0"/>
              <a:t> − This has the extra data defined for the Angular class. It is defined with a decorator(A </a:t>
            </a:r>
            <a:r>
              <a:rPr lang="en-US" b="1" dirty="0" smtClean="0"/>
              <a:t>Decorator</a:t>
            </a:r>
            <a:r>
              <a:rPr lang="en-US" dirty="0" smtClean="0"/>
              <a:t> is a special kind of declaration that can be attached to a class declaration, method, </a:t>
            </a:r>
            <a:r>
              <a:rPr lang="en-US" dirty="0" err="1" smtClean="0"/>
              <a:t>accessor</a:t>
            </a:r>
            <a:r>
              <a:rPr lang="en-US" dirty="0" smtClean="0"/>
              <a:t>, property, or parameter. </a:t>
            </a:r>
            <a:r>
              <a:rPr lang="en-US" b="1" dirty="0" smtClean="0"/>
              <a:t>Decorators</a:t>
            </a:r>
            <a:r>
              <a:rPr lang="en-US" dirty="0" smtClean="0"/>
              <a:t> use the form @expression)</a:t>
            </a:r>
          </a:p>
          <a:p>
            <a:endParaRPr lang="en-US" dirty="0" smtClean="0"/>
          </a:p>
          <a:p>
            <a:r>
              <a:rPr lang="en-US" sz="1400" dirty="0" smtClean="0"/>
              <a:t>import { Component } from '@angular/core';</a:t>
            </a:r>
          </a:p>
          <a:p>
            <a:endParaRPr lang="en-US" sz="1400" dirty="0" smtClean="0"/>
          </a:p>
          <a:p>
            <a:r>
              <a:rPr lang="en-US" sz="1400" dirty="0" smtClean="0"/>
              <a:t>@Component ({</a:t>
            </a:r>
          </a:p>
          <a:p>
            <a:r>
              <a:rPr lang="en-US" sz="1400" dirty="0" smtClean="0"/>
              <a:t>   selector: 'my-app',</a:t>
            </a:r>
          </a:p>
          <a:p>
            <a:r>
              <a:rPr lang="en-US" sz="1400" dirty="0" smtClean="0"/>
              <a:t>   template: ` &lt;div&gt;</a:t>
            </a:r>
          </a:p>
          <a:p>
            <a:r>
              <a:rPr lang="en-US" sz="1400" dirty="0" smtClean="0"/>
              <a:t>      &lt;h1&gt;{{</a:t>
            </a:r>
            <a:r>
              <a:rPr lang="en-US" sz="1400" dirty="0" err="1" smtClean="0"/>
              <a:t>appTitle</a:t>
            </a:r>
            <a:r>
              <a:rPr lang="en-US" sz="1400" dirty="0" smtClean="0"/>
              <a:t>}}&lt;/h1&gt;</a:t>
            </a:r>
          </a:p>
          <a:p>
            <a:r>
              <a:rPr lang="en-US" sz="1400" dirty="0" smtClean="0"/>
              <a:t>      &lt;div&gt; Hello Team&lt;/div&gt;</a:t>
            </a:r>
          </a:p>
          <a:p>
            <a:r>
              <a:rPr lang="en-US" sz="1400" dirty="0" smtClean="0"/>
              <a:t>   &lt;/div&gt; `,</a:t>
            </a:r>
          </a:p>
          <a:p>
            <a:r>
              <a:rPr lang="en-US" sz="1400" dirty="0" smtClean="0"/>
              <a:t>})</a:t>
            </a:r>
          </a:p>
          <a:p>
            <a:endParaRPr lang="en-US" sz="1400" dirty="0" smtClean="0"/>
          </a:p>
          <a:p>
            <a:r>
              <a:rPr lang="en-US" sz="1400" dirty="0" smtClean="0"/>
              <a:t>export class </a:t>
            </a:r>
            <a:r>
              <a:rPr lang="en-US" sz="1400" dirty="0" err="1" smtClean="0"/>
              <a:t>AppComponent</a:t>
            </a:r>
            <a:r>
              <a:rPr lang="en-US" sz="1400" dirty="0" smtClean="0"/>
              <a:t> {</a:t>
            </a:r>
          </a:p>
          <a:p>
            <a:r>
              <a:rPr lang="en-US" sz="1400" dirty="0" smtClean="0"/>
              <a:t>   </a:t>
            </a:r>
            <a:r>
              <a:rPr lang="en-US" sz="1400" dirty="0" err="1" smtClean="0"/>
              <a:t>appTitle</a:t>
            </a:r>
            <a:r>
              <a:rPr lang="en-US" sz="1400" dirty="0" smtClean="0"/>
              <a:t>: string = 'Welcome';</a:t>
            </a:r>
          </a:p>
          <a:p>
            <a:r>
              <a:rPr lang="en-US" sz="1400" dirty="0" smtClean="0"/>
              <a:t>}</a:t>
            </a:r>
          </a:p>
          <a:p>
            <a:r>
              <a:rPr lang="en-US" dirty="0" smtClean="0"/>
              <a:t>In the above example, the following things need to be noted −</a:t>
            </a:r>
          </a:p>
          <a:p>
            <a:r>
              <a:rPr lang="en-US" dirty="0" smtClean="0"/>
              <a:t>We are using the import keyword to import the ‘Component’ decorator from the angular/core module.</a:t>
            </a:r>
          </a:p>
          <a:p>
            <a:r>
              <a:rPr lang="en-US" dirty="0" smtClean="0"/>
              <a:t>We are then using the decorator to define a component.</a:t>
            </a:r>
          </a:p>
          <a:p>
            <a:endParaRPr lang="en-US" dirty="0" smtClean="0"/>
          </a:p>
          <a:p>
            <a:r>
              <a:rPr lang="en-US" dirty="0" smtClean="0"/>
              <a:t>The component has a selector called ‘my-app’. This is nothing but our custom html tag which can be used in our main html page.</a:t>
            </a:r>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 y="228600"/>
            <a:ext cx="8686800" cy="6740307"/>
          </a:xfrm>
          <a:prstGeom prst="rect">
            <a:avLst/>
          </a:prstGeom>
        </p:spPr>
        <p:txBody>
          <a:bodyPr wrap="square">
            <a:spAutoFit/>
          </a:bodyPr>
          <a:lstStyle/>
          <a:p>
            <a:r>
              <a:rPr lang="en-US" b="1" dirty="0" smtClean="0"/>
              <a:t>Module</a:t>
            </a:r>
            <a:r>
              <a:rPr lang="en-US" dirty="0" smtClean="0"/>
              <a:t> in Angular refers to a place where you can group the components, directives, pipes, and services, which are related to the application.</a:t>
            </a:r>
          </a:p>
          <a:p>
            <a:endParaRPr lang="en-US" dirty="0" smtClean="0"/>
          </a:p>
          <a:p>
            <a:r>
              <a:rPr lang="en-US" dirty="0" smtClean="0"/>
              <a:t>In case you are developing a website, the header, footer, left, center and the right section become part of a module.</a:t>
            </a:r>
          </a:p>
          <a:p>
            <a:r>
              <a:rPr lang="en-US" dirty="0" smtClean="0"/>
              <a:t>When you create a new project using the Angular –</a:t>
            </a:r>
            <a:r>
              <a:rPr lang="en-US" dirty="0" err="1" smtClean="0"/>
              <a:t>cli</a:t>
            </a:r>
            <a:r>
              <a:rPr lang="en-US" dirty="0" smtClean="0"/>
              <a:t> command, the </a:t>
            </a:r>
            <a:r>
              <a:rPr lang="en-US" dirty="0" err="1" smtClean="0"/>
              <a:t>ngmodule</a:t>
            </a:r>
            <a:r>
              <a:rPr lang="en-US" dirty="0" smtClean="0"/>
              <a:t> is created in the </a:t>
            </a:r>
            <a:r>
              <a:rPr lang="en-US" dirty="0" err="1" smtClean="0"/>
              <a:t>app.module.ts</a:t>
            </a:r>
            <a:r>
              <a:rPr lang="en-US" dirty="0" smtClean="0"/>
              <a:t> file by default.</a:t>
            </a:r>
          </a:p>
          <a:p>
            <a:endParaRPr lang="en-US" dirty="0" smtClean="0"/>
          </a:p>
          <a:p>
            <a:r>
              <a:rPr lang="en-US" dirty="0" smtClean="0"/>
              <a:t>Declaration</a:t>
            </a:r>
          </a:p>
          <a:p>
            <a:r>
              <a:rPr lang="en-US" dirty="0" smtClean="0"/>
              <a:t>It is an array of components created. If any new component gets created, it will be imported first and the reference will be included in declarations as shown below −</a:t>
            </a:r>
          </a:p>
          <a:p>
            <a:r>
              <a:rPr lang="en-US" sz="1400" dirty="0" smtClean="0"/>
              <a:t>declarations: [</a:t>
            </a:r>
          </a:p>
          <a:p>
            <a:r>
              <a:rPr lang="en-US" sz="1400" dirty="0" smtClean="0"/>
              <a:t>   </a:t>
            </a:r>
            <a:r>
              <a:rPr lang="en-US" sz="1400" dirty="0" err="1" smtClean="0"/>
              <a:t>AppComponent</a:t>
            </a:r>
            <a:r>
              <a:rPr lang="en-US" sz="1400" dirty="0" smtClean="0"/>
              <a:t>,</a:t>
            </a:r>
          </a:p>
          <a:p>
            <a:r>
              <a:rPr lang="en-US" sz="1400" dirty="0" smtClean="0"/>
              <a:t>   </a:t>
            </a:r>
            <a:r>
              <a:rPr lang="en-US" sz="1400" dirty="0" err="1" smtClean="0"/>
              <a:t>NewCmpComponent</a:t>
            </a:r>
            <a:endParaRPr lang="en-US" sz="1400" dirty="0" smtClean="0"/>
          </a:p>
          <a:p>
            <a:r>
              <a:rPr lang="en-US" sz="1400" dirty="0" smtClean="0"/>
              <a:t>]</a:t>
            </a:r>
          </a:p>
          <a:p>
            <a:r>
              <a:rPr lang="en-US" dirty="0" smtClean="0"/>
              <a:t>Import</a:t>
            </a:r>
          </a:p>
          <a:p>
            <a:r>
              <a:rPr lang="en-US" dirty="0" smtClean="0"/>
              <a:t>It is an array of modules required to be used in the application. It can also be used by the components in the Declaration array. For example, right now in the @</a:t>
            </a:r>
            <a:r>
              <a:rPr lang="en-US" dirty="0" err="1" smtClean="0"/>
              <a:t>NgModule</a:t>
            </a:r>
            <a:r>
              <a:rPr lang="en-US" dirty="0" smtClean="0"/>
              <a:t> we see the Browser Module imported</a:t>
            </a:r>
          </a:p>
          <a:p>
            <a:r>
              <a:rPr lang="en-US" dirty="0" smtClean="0"/>
              <a:t>import { </a:t>
            </a:r>
            <a:r>
              <a:rPr lang="en-US" dirty="0" err="1" smtClean="0"/>
              <a:t>FormsModule</a:t>
            </a:r>
            <a:r>
              <a:rPr lang="en-US" dirty="0" smtClean="0"/>
              <a:t> } from '@angular/forms';</a:t>
            </a:r>
          </a:p>
          <a:p>
            <a:r>
              <a:rPr lang="en-US" dirty="0" smtClean="0"/>
              <a:t>The import in the @</a:t>
            </a:r>
            <a:r>
              <a:rPr lang="en-US" dirty="0" err="1" smtClean="0"/>
              <a:t>NgModule</a:t>
            </a:r>
            <a:r>
              <a:rPr lang="en-US" dirty="0" smtClean="0"/>
              <a:t> will be like the following −</a:t>
            </a:r>
          </a:p>
          <a:p>
            <a:r>
              <a:rPr lang="en-US" sz="1400" smtClean="0"/>
              <a:t>imports</a:t>
            </a:r>
            <a:r>
              <a:rPr lang="en-US" sz="1400" dirty="0" smtClean="0"/>
              <a:t>: [</a:t>
            </a:r>
          </a:p>
          <a:p>
            <a:r>
              <a:rPr lang="en-US" sz="1400" dirty="0" smtClean="0"/>
              <a:t>   </a:t>
            </a:r>
            <a:r>
              <a:rPr lang="en-US" sz="1400" dirty="0" err="1" smtClean="0"/>
              <a:t>BrowserModule</a:t>
            </a:r>
            <a:r>
              <a:rPr lang="en-US" sz="1400" dirty="0" smtClean="0"/>
              <a:t>,</a:t>
            </a:r>
          </a:p>
          <a:p>
            <a:r>
              <a:rPr lang="en-US" sz="1400" dirty="0" smtClean="0"/>
              <a:t>   </a:t>
            </a:r>
            <a:r>
              <a:rPr lang="en-US" sz="1400" dirty="0" err="1" smtClean="0"/>
              <a:t>FormsModule</a:t>
            </a:r>
            <a:endParaRPr lang="en-US" sz="1400" dirty="0" smtClean="0"/>
          </a:p>
          <a:p>
            <a:r>
              <a:rPr lang="en-US" sz="1400" dirty="0" smtClean="0"/>
              <a:t>]</a:t>
            </a:r>
            <a:endParaRPr lang="en-US" sz="1400" dirty="0"/>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33400" y="685800"/>
            <a:ext cx="8305800" cy="3970318"/>
          </a:xfrm>
          <a:prstGeom prst="rect">
            <a:avLst/>
          </a:prstGeom>
        </p:spPr>
        <p:txBody>
          <a:bodyPr wrap="square">
            <a:spAutoFit/>
          </a:bodyPr>
          <a:lstStyle/>
          <a:p>
            <a:r>
              <a:rPr lang="en-US" dirty="0"/>
              <a:t>Expressions are used to bind application data to HTML. Expressions are written inside double curly braces such as in {{ expression</a:t>
            </a:r>
            <a:r>
              <a:rPr lang="en-US" dirty="0" smtClean="0"/>
              <a:t>}}</a:t>
            </a:r>
          </a:p>
          <a:p>
            <a:endParaRPr lang="en-US" dirty="0"/>
          </a:p>
          <a:p>
            <a:r>
              <a:rPr lang="en-US" dirty="0" smtClean="0"/>
              <a:t> </a:t>
            </a:r>
            <a:r>
              <a:rPr lang="en-US" dirty="0"/>
              <a:t>Using </a:t>
            </a:r>
            <a:r>
              <a:rPr lang="en-US" dirty="0" smtClean="0"/>
              <a:t>numbers:</a:t>
            </a:r>
          </a:p>
          <a:p>
            <a:r>
              <a:rPr lang="en-US" dirty="0" smtClean="0"/>
              <a:t>&lt;p&gt;Expense on Books : {{cost * quantity}} Rs&lt;/p&gt; </a:t>
            </a:r>
          </a:p>
          <a:p>
            <a:endParaRPr lang="en-US" dirty="0"/>
          </a:p>
          <a:p>
            <a:r>
              <a:rPr lang="en-US" dirty="0" smtClean="0"/>
              <a:t>Using Strings:</a:t>
            </a:r>
            <a:endParaRPr lang="en-US" dirty="0"/>
          </a:p>
          <a:p>
            <a:r>
              <a:rPr lang="en-US" dirty="0" smtClean="0"/>
              <a:t>&lt;p&gt;Hello {{</a:t>
            </a:r>
            <a:r>
              <a:rPr lang="en-US" dirty="0" err="1" smtClean="0"/>
              <a:t>student.firstname</a:t>
            </a:r>
            <a:r>
              <a:rPr lang="en-US" dirty="0" smtClean="0"/>
              <a:t> + " " + </a:t>
            </a:r>
            <a:r>
              <a:rPr lang="en-US" dirty="0" err="1" smtClean="0"/>
              <a:t>student.lastname</a:t>
            </a:r>
            <a:r>
              <a:rPr lang="en-US" dirty="0" smtClean="0"/>
              <a:t>}}!&lt;/p&gt;</a:t>
            </a:r>
          </a:p>
          <a:p>
            <a:endParaRPr lang="en-US" dirty="0"/>
          </a:p>
          <a:p>
            <a:r>
              <a:rPr lang="en-US" dirty="0" smtClean="0"/>
              <a:t> </a:t>
            </a:r>
            <a:r>
              <a:rPr lang="en-US" dirty="0"/>
              <a:t>Using </a:t>
            </a:r>
            <a:r>
              <a:rPr lang="en-US" dirty="0" smtClean="0"/>
              <a:t>Object:</a:t>
            </a:r>
            <a:endParaRPr lang="en-US" dirty="0"/>
          </a:p>
          <a:p>
            <a:r>
              <a:rPr lang="en-US" dirty="0" smtClean="0"/>
              <a:t>&lt;p&gt;Roll No: {{</a:t>
            </a:r>
            <a:r>
              <a:rPr lang="en-US" dirty="0" err="1" smtClean="0"/>
              <a:t>student.rollno</a:t>
            </a:r>
            <a:r>
              <a:rPr lang="en-US" dirty="0" smtClean="0"/>
              <a:t>}}&lt;/p&gt;</a:t>
            </a:r>
          </a:p>
          <a:p>
            <a:endParaRPr lang="en-US" dirty="0"/>
          </a:p>
          <a:p>
            <a:r>
              <a:rPr lang="en-US" dirty="0" smtClean="0"/>
              <a:t> </a:t>
            </a:r>
            <a:r>
              <a:rPr lang="en-US" dirty="0"/>
              <a:t>Using </a:t>
            </a:r>
            <a:r>
              <a:rPr lang="en-US" dirty="0" smtClean="0"/>
              <a:t>Array:</a:t>
            </a:r>
            <a:endParaRPr lang="en-US" dirty="0"/>
          </a:p>
          <a:p>
            <a:r>
              <a:rPr lang="en-US" dirty="0" smtClean="0"/>
              <a:t>&lt;p&gt;Marks(Math): {{marks[3]}}&lt;/p&gt;</a:t>
            </a:r>
            <a:endParaRPr lang="en-US" dirty="0"/>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85800" y="685800"/>
            <a:ext cx="7467600" cy="3970318"/>
          </a:xfrm>
          <a:prstGeom prst="rect">
            <a:avLst/>
          </a:prstGeom>
        </p:spPr>
        <p:txBody>
          <a:bodyPr wrap="square">
            <a:spAutoFit/>
          </a:bodyPr>
          <a:lstStyle/>
          <a:p>
            <a:pPr algn="just"/>
            <a:r>
              <a:rPr lang="en-US" dirty="0" smtClean="0"/>
              <a:t>Directives </a:t>
            </a:r>
            <a:r>
              <a:rPr lang="en-US" dirty="0"/>
              <a:t>are used to extend HTML. They are special attributes starting with </a:t>
            </a:r>
            <a:r>
              <a:rPr lang="en-US" b="1" dirty="0" err="1"/>
              <a:t>ng</a:t>
            </a:r>
            <a:r>
              <a:rPr lang="en-US" dirty="0"/>
              <a:t>-prefix. Let us discuss the following directives −</a:t>
            </a:r>
          </a:p>
          <a:p>
            <a:pPr algn="just"/>
            <a:r>
              <a:rPr lang="en-US" b="1" dirty="0" err="1"/>
              <a:t>ng</a:t>
            </a:r>
            <a:r>
              <a:rPr lang="en-US" b="1" dirty="0"/>
              <a:t>-app</a:t>
            </a:r>
            <a:r>
              <a:rPr lang="en-US" dirty="0"/>
              <a:t> − This directive starts an </a:t>
            </a:r>
            <a:r>
              <a:rPr lang="en-US" dirty="0" smtClean="0"/>
              <a:t>Angular </a:t>
            </a:r>
            <a:r>
              <a:rPr lang="en-US" dirty="0"/>
              <a:t>Application.</a:t>
            </a:r>
          </a:p>
          <a:p>
            <a:pPr algn="just"/>
            <a:r>
              <a:rPr lang="en-US" b="1" dirty="0" err="1"/>
              <a:t>ng</a:t>
            </a:r>
            <a:r>
              <a:rPr lang="en-US" b="1" dirty="0"/>
              <a:t>-init</a:t>
            </a:r>
            <a:r>
              <a:rPr lang="en-US" dirty="0"/>
              <a:t> − This directive initializes application data.</a:t>
            </a:r>
          </a:p>
          <a:p>
            <a:pPr algn="just"/>
            <a:r>
              <a:rPr lang="en-US" b="1" dirty="0" err="1"/>
              <a:t>ng</a:t>
            </a:r>
            <a:r>
              <a:rPr lang="en-US" b="1" dirty="0"/>
              <a:t>-model</a:t>
            </a:r>
            <a:r>
              <a:rPr lang="en-US" dirty="0"/>
              <a:t> − This directive defines the model that is variable to be used in </a:t>
            </a:r>
            <a:r>
              <a:rPr lang="en-US" dirty="0" smtClean="0"/>
              <a:t>Angular.</a:t>
            </a:r>
            <a:endParaRPr lang="en-US" dirty="0"/>
          </a:p>
          <a:p>
            <a:pPr algn="just"/>
            <a:r>
              <a:rPr lang="en-US" b="1" dirty="0" err="1"/>
              <a:t>ng</a:t>
            </a:r>
            <a:r>
              <a:rPr lang="en-US" b="1" dirty="0"/>
              <a:t>-repeat</a:t>
            </a:r>
            <a:r>
              <a:rPr lang="en-US" dirty="0"/>
              <a:t> − This directive repeats HTML elements for each item in a collection</a:t>
            </a:r>
            <a:r>
              <a:rPr lang="en-US" dirty="0" smtClean="0"/>
              <a:t>.</a:t>
            </a:r>
          </a:p>
          <a:p>
            <a:pPr algn="just"/>
            <a:endParaRPr lang="en-US" dirty="0"/>
          </a:p>
          <a:p>
            <a:pPr algn="just"/>
            <a:endParaRPr lang="en-US" dirty="0" smtClean="0"/>
          </a:p>
          <a:p>
            <a:pPr algn="just"/>
            <a:r>
              <a:rPr lang="en-US" dirty="0" smtClean="0"/>
              <a:t> </a:t>
            </a:r>
            <a:r>
              <a:rPr lang="en-US" dirty="0"/>
              <a:t>The </a:t>
            </a:r>
            <a:r>
              <a:rPr lang="en-US" dirty="0" err="1"/>
              <a:t>ng</a:t>
            </a:r>
            <a:r>
              <a:rPr lang="en-US" dirty="0"/>
              <a:t>-app directive starts an </a:t>
            </a:r>
            <a:r>
              <a:rPr lang="en-US" dirty="0" smtClean="0"/>
              <a:t>Angular </a:t>
            </a:r>
            <a:r>
              <a:rPr lang="en-US" dirty="0"/>
              <a:t>Application. It defines the root element. It automatically initializes or bootstraps the application when the web page containing </a:t>
            </a:r>
            <a:r>
              <a:rPr lang="en-US" dirty="0" smtClean="0"/>
              <a:t>Angular </a:t>
            </a:r>
            <a:r>
              <a:rPr lang="en-US" dirty="0"/>
              <a:t>Application is loaded. It is also used to load various </a:t>
            </a:r>
            <a:r>
              <a:rPr lang="en-US" dirty="0" smtClean="0"/>
              <a:t>Angular </a:t>
            </a:r>
            <a:r>
              <a:rPr lang="en-US" dirty="0"/>
              <a:t>modules in </a:t>
            </a:r>
            <a:r>
              <a:rPr lang="en-US" dirty="0" smtClean="0"/>
              <a:t>Angular </a:t>
            </a:r>
            <a:r>
              <a:rPr lang="en-US" dirty="0"/>
              <a:t>Application.</a:t>
            </a:r>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762000"/>
            <a:ext cx="5485348" cy="6740307"/>
          </a:xfrm>
          <a:prstGeom prst="rect">
            <a:avLst/>
          </a:prstGeom>
          <a:noFill/>
        </p:spPr>
        <p:txBody>
          <a:bodyPr wrap="none" rtlCol="0">
            <a:spAutoFit/>
          </a:bodyPr>
          <a:lstStyle/>
          <a:p>
            <a:r>
              <a:rPr lang="en-US" dirty="0" smtClean="0"/>
              <a:t>Angular is application for tree of components</a:t>
            </a:r>
          </a:p>
          <a:p>
            <a:r>
              <a:rPr lang="en-US" dirty="0" smtClean="0"/>
              <a:t>Angular Applications are Modular</a:t>
            </a:r>
          </a:p>
          <a:p>
            <a:r>
              <a:rPr lang="en-US" dirty="0" smtClean="0"/>
              <a:t>Every Angular App has at least one module: the root app</a:t>
            </a:r>
          </a:p>
          <a:p>
            <a:endParaRPr lang="en-US" dirty="0"/>
          </a:p>
          <a:p>
            <a:r>
              <a:rPr lang="en-US" dirty="0" smtClean="0"/>
              <a:t>Each Application has:</a:t>
            </a:r>
          </a:p>
          <a:p>
            <a:r>
              <a:rPr lang="en-US" dirty="0" smtClean="0"/>
              <a:t>Declarations:</a:t>
            </a:r>
          </a:p>
          <a:p>
            <a:r>
              <a:rPr lang="en-US" dirty="0" smtClean="0"/>
              <a:t>Exports:</a:t>
            </a:r>
          </a:p>
          <a:p>
            <a:r>
              <a:rPr lang="en-US" dirty="0" smtClean="0"/>
              <a:t>Imports:</a:t>
            </a:r>
          </a:p>
          <a:p>
            <a:r>
              <a:rPr lang="en-US" dirty="0" smtClean="0"/>
              <a:t>Providers:</a:t>
            </a:r>
          </a:p>
          <a:p>
            <a:endParaRPr lang="en-US" dirty="0"/>
          </a:p>
          <a:p>
            <a:endParaRPr lang="en-US" dirty="0" smtClean="0"/>
          </a:p>
          <a:p>
            <a:r>
              <a:rPr lang="en-US" dirty="0" smtClean="0"/>
              <a:t>Metadata:</a:t>
            </a:r>
          </a:p>
          <a:p>
            <a:r>
              <a:rPr lang="en-US" dirty="0" smtClean="0"/>
              <a:t>Tell Angular how to process a class.</a:t>
            </a:r>
          </a:p>
          <a:p>
            <a:r>
              <a:rPr lang="en-US" dirty="0" smtClean="0"/>
              <a:t>Selector:</a:t>
            </a:r>
          </a:p>
          <a:p>
            <a:r>
              <a:rPr lang="en-US" dirty="0" err="1" smtClean="0"/>
              <a:t>TemplateURL</a:t>
            </a:r>
            <a:endParaRPr lang="en-US" dirty="0" smtClean="0"/>
          </a:p>
          <a:p>
            <a:r>
              <a:rPr lang="en-US" dirty="0" smtClean="0"/>
              <a:t>Providers:</a:t>
            </a:r>
          </a:p>
          <a:p>
            <a:endParaRPr lang="en-US" dirty="0"/>
          </a:p>
          <a:p>
            <a:r>
              <a:rPr lang="en-US" dirty="0" smtClean="0"/>
              <a:t>Other </a:t>
            </a:r>
            <a:r>
              <a:rPr lang="en-US" dirty="0" err="1" smtClean="0"/>
              <a:t>Metdata</a:t>
            </a:r>
            <a:r>
              <a:rPr lang="en-US" dirty="0" smtClean="0"/>
              <a:t> decorators include:</a:t>
            </a:r>
          </a:p>
          <a:p>
            <a:r>
              <a:rPr lang="en-US" dirty="0" smtClean="0"/>
              <a:t>@</a:t>
            </a:r>
            <a:r>
              <a:rPr lang="en-US" dirty="0" err="1" smtClean="0"/>
              <a:t>injectable</a:t>
            </a:r>
            <a:r>
              <a:rPr lang="en-US" dirty="0" smtClean="0"/>
              <a:t>, @Input, @Output</a:t>
            </a:r>
          </a:p>
          <a:p>
            <a:endParaRPr lang="en-US" dirty="0" smtClean="0"/>
          </a:p>
          <a:p>
            <a:endParaRPr lang="en-US" dirty="0" smtClean="0"/>
          </a:p>
          <a:p>
            <a:endParaRPr lang="en-US" dirty="0"/>
          </a:p>
          <a:p>
            <a:endParaRPr lang="en-US" dirty="0" smtClean="0"/>
          </a:p>
          <a:p>
            <a:endParaRPr lang="en-US" dirty="0"/>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381000"/>
            <a:ext cx="8153400" cy="2862322"/>
          </a:xfrm>
          <a:prstGeom prst="rect">
            <a:avLst/>
          </a:prstGeom>
        </p:spPr>
        <p:txBody>
          <a:bodyPr wrap="square">
            <a:spAutoFit/>
          </a:bodyPr>
          <a:lstStyle/>
          <a:p>
            <a:r>
              <a:rPr lang="en-US" dirty="0" smtClean="0"/>
              <a:t>Example of angular 6 element</a:t>
            </a:r>
          </a:p>
          <a:p>
            <a:r>
              <a:rPr lang="en-US" dirty="0" smtClean="0"/>
              <a:t>Now let’s begin with new component</a:t>
            </a:r>
          </a:p>
          <a:p>
            <a:endParaRPr lang="en-US" dirty="0" smtClean="0"/>
          </a:p>
          <a:p>
            <a:r>
              <a:rPr lang="en-US" dirty="0" smtClean="0"/>
              <a:t>Step1 : Ng g c temp</a:t>
            </a:r>
          </a:p>
          <a:p>
            <a:endParaRPr lang="en-US" dirty="0" smtClean="0"/>
          </a:p>
          <a:p>
            <a:r>
              <a:rPr lang="en-US" b="1" dirty="0" smtClean="0"/>
              <a:t> Components</a:t>
            </a:r>
            <a:r>
              <a:rPr lang="en-US" dirty="0" smtClean="0"/>
              <a:t> are the most basic UI building block of an </a:t>
            </a:r>
            <a:r>
              <a:rPr lang="en-US" b="1" dirty="0" smtClean="0"/>
              <a:t>Angular</a:t>
            </a:r>
            <a:r>
              <a:rPr lang="en-US" dirty="0" smtClean="0"/>
              <a:t> app. An </a:t>
            </a:r>
            <a:r>
              <a:rPr lang="en-US" b="1" dirty="0" smtClean="0"/>
              <a:t>Angular</a:t>
            </a:r>
            <a:r>
              <a:rPr lang="en-US" dirty="0" smtClean="0"/>
              <a:t> app contains a tree of </a:t>
            </a:r>
            <a:r>
              <a:rPr lang="en-US" b="1" dirty="0" smtClean="0"/>
              <a:t>Angular components.</a:t>
            </a:r>
          </a:p>
          <a:p>
            <a:endParaRPr lang="en-US" b="1" dirty="0" smtClean="0"/>
          </a:p>
          <a:p>
            <a:endParaRPr lang="en-US" dirty="0" smtClean="0"/>
          </a:p>
          <a:p>
            <a:endParaRPr lang="en-US" dirty="0"/>
          </a:p>
        </p:txBody>
      </p:sp>
      <p:sp>
        <p:nvSpPr>
          <p:cNvPr id="3" name="Rectangle 2"/>
          <p:cNvSpPr/>
          <p:nvPr/>
        </p:nvSpPr>
        <p:spPr>
          <a:xfrm>
            <a:off x="609600" y="2590800"/>
            <a:ext cx="6781800" cy="369332"/>
          </a:xfrm>
          <a:prstGeom prst="rect">
            <a:avLst/>
          </a:prstGeom>
        </p:spPr>
        <p:txBody>
          <a:bodyPr wrap="square">
            <a:spAutoFit/>
          </a:bodyPr>
          <a:lstStyle/>
          <a:p>
            <a:r>
              <a:rPr lang="en-US" dirty="0" smtClean="0"/>
              <a:t>A </a:t>
            </a:r>
            <a:r>
              <a:rPr lang="en-US" i="1" dirty="0" smtClean="0"/>
              <a:t>component</a:t>
            </a:r>
            <a:r>
              <a:rPr lang="en-US" dirty="0" smtClean="0"/>
              <a:t> controls a patch of screen called a </a:t>
            </a:r>
            <a:r>
              <a:rPr lang="en-US" i="1" dirty="0" smtClean="0"/>
              <a:t>view</a:t>
            </a:r>
            <a:r>
              <a:rPr lang="en-US" dirty="0" smtClean="0"/>
              <a:t>.</a:t>
            </a:r>
            <a:endParaRPr lang="en-US" dirty="0"/>
          </a:p>
        </p:txBody>
      </p:sp>
      <p:sp>
        <p:nvSpPr>
          <p:cNvPr id="5" name="Footer Placeholder 4"/>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ChangeArrowheads="1"/>
          </p:cNvSpPr>
          <p:nvPr/>
        </p:nvSpPr>
        <p:spPr bwMode="auto">
          <a:xfrm>
            <a:off x="838200" y="457200"/>
            <a:ext cx="6553200" cy="612475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After Angular Installation</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Create Component and Overview</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&lt;app-root&gt; Root component</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Single component contains “app”.</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App.component.css</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App.component.html</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App.component.spec.ts</a:t>
            </a:r>
            <a:r>
              <a:rPr kumimoji="0" lang="en-US" sz="20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(logic)</a:t>
            </a:r>
            <a:endParaRPr lang="en-US" sz="1200" dirty="0">
              <a:latin typeface="Arial" pitchFamily="34" charset="0"/>
              <a:ea typeface="Calibri"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pitchFamily="34" charset="0"/>
              <a:ea typeface="Calibri"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Above three files provide functionality</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Add !!!</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See change.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App.component.ts</a:t>
            </a:r>
            <a:r>
              <a:rPr kumimoji="0" lang="en-US" sz="20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title = '</a:t>
            </a:r>
            <a:r>
              <a:rPr kumimoji="0" lang="en-US" sz="20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FirstAppApp</a:t>
            </a:r>
            <a:r>
              <a:rPr kumimoji="0" lang="en-US" sz="20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appcompoent.css:</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h1 {</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20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color:green</a:t>
            </a:r>
            <a:r>
              <a:rPr kumimoji="0" lang="en-US" sz="20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en-US" sz="12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3600" b="0" i="0" u="none" strike="noStrike" cap="none" normalizeH="0" baseline="0" dirty="0" smtClean="0">
              <a:ln>
                <a:noFill/>
              </a:ln>
              <a:solidFill>
                <a:schemeClr val="tx1"/>
              </a:solidFill>
              <a:effectLst/>
              <a:latin typeface="Arial" pitchFamily="34" charset="0"/>
              <a:cs typeface="Arial" pitchFamily="34" charset="0"/>
            </a:endParaRPr>
          </a:p>
        </p:txBody>
      </p:sp>
      <p:pic>
        <p:nvPicPr>
          <p:cNvPr id="4097" name="Picture 1"/>
          <p:cNvPicPr>
            <a:picLocks noChangeAspect="1" noChangeArrowheads="1"/>
          </p:cNvPicPr>
          <p:nvPr/>
        </p:nvPicPr>
        <p:blipFill>
          <a:blip r:embed="rId2" cstate="print"/>
          <a:srcRect/>
          <a:stretch>
            <a:fillRect/>
          </a:stretch>
        </p:blipFill>
        <p:spPr bwMode="auto">
          <a:xfrm>
            <a:off x="4114800" y="5638800"/>
            <a:ext cx="4648200" cy="885825"/>
          </a:xfrm>
          <a:prstGeom prst="rect">
            <a:avLst/>
          </a:prstGeom>
          <a:noFill/>
        </p:spPr>
      </p:pic>
      <p:sp>
        <p:nvSpPr>
          <p:cNvPr id="4" name="Footer Placeholder 3"/>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3074" name="Picture 2" descr="C:\Users\Laxmi\Desktop\2.png"/>
          <p:cNvPicPr>
            <a:picLocks noChangeAspect="1" noChangeArrowheads="1"/>
          </p:cNvPicPr>
          <p:nvPr/>
        </p:nvPicPr>
        <p:blipFill>
          <a:blip r:embed="rId2" cstate="print"/>
          <a:srcRect/>
          <a:stretch>
            <a:fillRect/>
          </a:stretch>
        </p:blipFill>
        <p:spPr bwMode="auto">
          <a:xfrm>
            <a:off x="609600" y="1219200"/>
            <a:ext cx="8040687" cy="4105275"/>
          </a:xfrm>
          <a:prstGeom prst="rect">
            <a:avLst/>
          </a:prstGeom>
          <a:noFill/>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5800" y="609600"/>
            <a:ext cx="7086600" cy="4247317"/>
          </a:xfrm>
          <a:prstGeom prst="rect">
            <a:avLst/>
          </a:prstGeom>
          <a:noFill/>
        </p:spPr>
        <p:txBody>
          <a:bodyPr wrap="square" rtlCol="0">
            <a:spAutoFit/>
          </a:bodyPr>
          <a:lstStyle/>
          <a:p>
            <a:endParaRPr lang="en-US" dirty="0" smtClean="0"/>
          </a:p>
          <a:p>
            <a:r>
              <a:rPr lang="en-US" b="1" dirty="0" smtClean="0">
                <a:solidFill>
                  <a:schemeClr val="accent1">
                    <a:lumMod val="75000"/>
                  </a:schemeClr>
                </a:solidFill>
              </a:rPr>
              <a:t>Creating </a:t>
            </a:r>
            <a:r>
              <a:rPr lang="en-US" b="1" dirty="0">
                <a:solidFill>
                  <a:schemeClr val="accent1">
                    <a:lumMod val="75000"/>
                  </a:schemeClr>
                </a:solidFill>
              </a:rPr>
              <a:t>your own component:</a:t>
            </a:r>
            <a:endParaRPr lang="en-US" dirty="0">
              <a:solidFill>
                <a:schemeClr val="accent1">
                  <a:lumMod val="75000"/>
                </a:schemeClr>
              </a:solidFill>
            </a:endParaRPr>
          </a:p>
          <a:p>
            <a:r>
              <a:rPr lang="en-US" dirty="0"/>
              <a:t>Every component has html </a:t>
            </a:r>
            <a:r>
              <a:rPr lang="en-US" dirty="0" err="1"/>
              <a:t>ts</a:t>
            </a:r>
            <a:r>
              <a:rPr lang="en-US" dirty="0"/>
              <a:t> &amp; </a:t>
            </a:r>
            <a:r>
              <a:rPr lang="en-US" dirty="0" err="1"/>
              <a:t>css</a:t>
            </a:r>
            <a:r>
              <a:rPr lang="en-US" dirty="0"/>
              <a:t> files:</a:t>
            </a:r>
          </a:p>
          <a:p>
            <a:r>
              <a:rPr lang="en-US" b="1" dirty="0">
                <a:solidFill>
                  <a:schemeClr val="accent1">
                    <a:lumMod val="75000"/>
                  </a:schemeClr>
                </a:solidFill>
              </a:rPr>
              <a:t>Binding data to component class:</a:t>
            </a:r>
            <a:endParaRPr lang="en-US" dirty="0">
              <a:solidFill>
                <a:schemeClr val="accent1">
                  <a:lumMod val="75000"/>
                </a:schemeClr>
              </a:solidFill>
            </a:endParaRPr>
          </a:p>
          <a:p>
            <a:r>
              <a:rPr lang="en-US" dirty="0"/>
              <a:t>&lt;p&gt;</a:t>
            </a:r>
          </a:p>
          <a:p>
            <a:r>
              <a:rPr lang="en-US" dirty="0"/>
              <a:t>  date works!  {{ message }}</a:t>
            </a:r>
          </a:p>
          <a:p>
            <a:r>
              <a:rPr lang="en-US" dirty="0"/>
              <a:t>&lt;/p&gt;</a:t>
            </a:r>
          </a:p>
          <a:p>
            <a:r>
              <a:rPr lang="en-US" dirty="0"/>
              <a:t> </a:t>
            </a:r>
          </a:p>
          <a:p>
            <a:r>
              <a:rPr lang="en-US" dirty="0"/>
              <a:t>export class </a:t>
            </a:r>
            <a:r>
              <a:rPr lang="en-US" dirty="0" err="1"/>
              <a:t>DateComponent</a:t>
            </a:r>
            <a:r>
              <a:rPr lang="en-US" dirty="0"/>
              <a:t> implements </a:t>
            </a:r>
            <a:r>
              <a:rPr lang="en-US" dirty="0" err="1"/>
              <a:t>OnInit</a:t>
            </a:r>
            <a:r>
              <a:rPr lang="en-US" dirty="0"/>
              <a:t> {</a:t>
            </a:r>
          </a:p>
          <a:p>
            <a:r>
              <a:rPr lang="en-US" dirty="0"/>
              <a:t> </a:t>
            </a:r>
          </a:p>
          <a:p>
            <a:r>
              <a:rPr lang="en-US" dirty="0"/>
              <a:t>  message: string = "hello";</a:t>
            </a:r>
          </a:p>
          <a:p>
            <a:r>
              <a:rPr lang="en-US" dirty="0"/>
              <a:t> </a:t>
            </a:r>
          </a:p>
          <a:p>
            <a:r>
              <a:rPr lang="en-US" dirty="0"/>
              <a:t>message: string = new Date().</a:t>
            </a:r>
            <a:r>
              <a:rPr lang="en-US" dirty="0" err="1"/>
              <a:t>toDateString</a:t>
            </a:r>
            <a:r>
              <a:rPr lang="en-US" dirty="0"/>
              <a:t>();</a:t>
            </a:r>
          </a:p>
          <a:p>
            <a:r>
              <a:rPr lang="en-US" dirty="0"/>
              <a:t>Output:  date works! Sat Nov 10 2018</a:t>
            </a:r>
          </a:p>
          <a:p>
            <a:endParaRPr lang="en-US" dirty="0"/>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Rectangle 1"/>
          <p:cNvSpPr>
            <a:spLocks noChangeArrowheads="1"/>
          </p:cNvSpPr>
          <p:nvPr/>
        </p:nvSpPr>
        <p:spPr bwMode="auto">
          <a:xfrm>
            <a:off x="914400" y="685800"/>
            <a:ext cx="7315200" cy="369331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smtClean="0">
                <a:ln>
                  <a:noFill/>
                </a:ln>
                <a:solidFill>
                  <a:schemeClr val="accent1">
                    <a:lumMod val="75000"/>
                  </a:schemeClr>
                </a:solidFill>
                <a:effectLst/>
                <a:latin typeface="Arial" pitchFamily="34" charset="0"/>
                <a:ea typeface="Times New Roman" pitchFamily="18" charset="0"/>
                <a:cs typeface="Arial" pitchFamily="34" charset="0"/>
              </a:rPr>
              <a:t>Data binding and </a:t>
            </a:r>
            <a:r>
              <a:rPr kumimoji="0" lang="en-US" b="1" i="0" u="none" strike="noStrike" cap="none" normalizeH="0" baseline="0" dirty="0" err="1" smtClean="0">
                <a:ln>
                  <a:noFill/>
                </a:ln>
                <a:solidFill>
                  <a:schemeClr val="accent1">
                    <a:lumMod val="75000"/>
                  </a:schemeClr>
                </a:solidFill>
                <a:effectLst/>
                <a:latin typeface="Arial" pitchFamily="34" charset="0"/>
                <a:ea typeface="Times New Roman" pitchFamily="18" charset="0"/>
                <a:cs typeface="Arial" pitchFamily="34" charset="0"/>
              </a:rPr>
              <a:t>async</a:t>
            </a:r>
            <a:endParaRPr kumimoji="0" lang="en-US" b="1" i="0" u="none" strike="noStrike" cap="none" normalizeH="0" baseline="0" dirty="0" smtClean="0">
              <a:ln>
                <a:noFill/>
              </a:ln>
              <a:solidFill>
                <a:schemeClr val="accent1">
                  <a:lumMod val="75000"/>
                </a:schemeClr>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export class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DateComponent</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implements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OnInit</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message: string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constructor()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//Angular6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setInterval</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setInterval</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let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curr</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new Date();</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this.message</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curr</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},1000</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b="0" i="0" u="none" strike="noStrike" cap="none" normalizeH="0" baseline="0" dirty="0" smtClean="0">
              <a:ln>
                <a:noFill/>
              </a:ln>
              <a:solidFill>
                <a:schemeClr val="tx1"/>
              </a:solidFill>
              <a:effectLst/>
              <a:latin typeface="Arial" pitchFamily="34" charset="0"/>
              <a:cs typeface="Arial" pitchFamily="34" charset="0"/>
            </a:endParaRPr>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1000" y="304800"/>
            <a:ext cx="2020874" cy="923330"/>
          </a:xfrm>
          <a:prstGeom prst="rect">
            <a:avLst/>
          </a:prstGeom>
          <a:noFill/>
        </p:spPr>
        <p:txBody>
          <a:bodyPr wrap="none" rtlCol="0">
            <a:spAutoFit/>
          </a:bodyPr>
          <a:lstStyle/>
          <a:p>
            <a:r>
              <a:rPr lang="en-US" b="1" dirty="0" smtClean="0">
                <a:solidFill>
                  <a:schemeClr val="accent1">
                    <a:lumMod val="75000"/>
                  </a:schemeClr>
                </a:solidFill>
              </a:rPr>
              <a:t>Angular Templates:</a:t>
            </a:r>
          </a:p>
          <a:p>
            <a:endParaRPr lang="en-US" b="1" dirty="0" smtClean="0">
              <a:solidFill>
                <a:schemeClr val="accent1">
                  <a:lumMod val="75000"/>
                </a:schemeClr>
              </a:solidFill>
            </a:endParaRPr>
          </a:p>
          <a:p>
            <a:endParaRPr lang="en-US" b="1" dirty="0">
              <a:solidFill>
                <a:schemeClr val="accent1">
                  <a:lumMod val="75000"/>
                </a:schemeClr>
              </a:solidFill>
            </a:endParaRPr>
          </a:p>
        </p:txBody>
      </p:sp>
      <p:pic>
        <p:nvPicPr>
          <p:cNvPr id="7169" name="Picture 1"/>
          <p:cNvPicPr>
            <a:picLocks noChangeAspect="1" noChangeArrowheads="1"/>
          </p:cNvPicPr>
          <p:nvPr/>
        </p:nvPicPr>
        <p:blipFill>
          <a:blip r:embed="rId2" cstate="print"/>
          <a:srcRect/>
          <a:stretch>
            <a:fillRect/>
          </a:stretch>
        </p:blipFill>
        <p:spPr bwMode="auto">
          <a:xfrm>
            <a:off x="1120334" y="838200"/>
            <a:ext cx="7004854" cy="5257800"/>
          </a:xfrm>
          <a:prstGeom prst="rect">
            <a:avLst/>
          </a:prstGeom>
          <a:noFill/>
          <a:ln w="9525">
            <a:noFill/>
            <a:miter lim="800000"/>
            <a:headEnd/>
            <a:tailEnd/>
          </a:ln>
          <a:effectLst/>
        </p:spPr>
      </p:pic>
      <p:sp>
        <p:nvSpPr>
          <p:cNvPr id="4" name="Footer Placeholder 3"/>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533400"/>
            <a:ext cx="3989875" cy="3970318"/>
          </a:xfrm>
          <a:prstGeom prst="rect">
            <a:avLst/>
          </a:prstGeom>
          <a:noFill/>
        </p:spPr>
        <p:txBody>
          <a:bodyPr wrap="none" rtlCol="0">
            <a:spAutoFit/>
          </a:bodyPr>
          <a:lstStyle/>
          <a:p>
            <a:r>
              <a:rPr lang="en-US" b="1" dirty="0" smtClean="0"/>
              <a:t>Template </a:t>
            </a:r>
            <a:r>
              <a:rPr lang="en-US" b="1" dirty="0"/>
              <a:t>Interpolation:</a:t>
            </a:r>
            <a:endParaRPr lang="en-US" dirty="0"/>
          </a:p>
          <a:p>
            <a:r>
              <a:rPr lang="en-US" dirty="0"/>
              <a:t>{{ </a:t>
            </a:r>
            <a:r>
              <a:rPr lang="en-US" dirty="0" err="1"/>
              <a:t>someNo</a:t>
            </a:r>
            <a:r>
              <a:rPr lang="en-US" dirty="0"/>
              <a:t> + 1 }}</a:t>
            </a:r>
          </a:p>
          <a:p>
            <a:r>
              <a:rPr lang="en-US" dirty="0"/>
              <a:t>message: string ;</a:t>
            </a:r>
          </a:p>
          <a:p>
            <a:r>
              <a:rPr lang="en-US" dirty="0"/>
              <a:t> </a:t>
            </a:r>
            <a:r>
              <a:rPr lang="en-US" dirty="0" err="1"/>
              <a:t>someNo</a:t>
            </a:r>
            <a:r>
              <a:rPr lang="en-US" dirty="0"/>
              <a:t> : number = 10</a:t>
            </a:r>
            <a:r>
              <a:rPr lang="en-US" dirty="0" smtClean="0"/>
              <a:t>;</a:t>
            </a:r>
          </a:p>
          <a:p>
            <a:endParaRPr lang="en-US" dirty="0"/>
          </a:p>
          <a:p>
            <a:endParaRPr lang="en-US" dirty="0"/>
          </a:p>
          <a:p>
            <a:r>
              <a:rPr lang="en-US" dirty="0" smtClean="0"/>
              <a:t>--</a:t>
            </a:r>
          </a:p>
          <a:p>
            <a:endParaRPr lang="en-US" dirty="0"/>
          </a:p>
          <a:p>
            <a:endParaRPr lang="en-US" dirty="0"/>
          </a:p>
          <a:p>
            <a:r>
              <a:rPr lang="en-US" dirty="0"/>
              <a:t>{{ </a:t>
            </a:r>
            <a:r>
              <a:rPr lang="en-US" dirty="0" err="1"/>
              <a:t>addTwoNumbers</a:t>
            </a:r>
            <a:r>
              <a:rPr lang="en-US" dirty="0"/>
              <a:t>(1,8)}}</a:t>
            </a:r>
          </a:p>
          <a:p>
            <a:r>
              <a:rPr lang="en-US" dirty="0" err="1"/>
              <a:t>addTwoNumbers</a:t>
            </a:r>
            <a:r>
              <a:rPr lang="en-US" dirty="0"/>
              <a:t>(a: number, b:number){</a:t>
            </a:r>
          </a:p>
          <a:p>
            <a:r>
              <a:rPr lang="en-US" dirty="0"/>
              <a:t>  return </a:t>
            </a:r>
            <a:r>
              <a:rPr lang="en-US" dirty="0" err="1"/>
              <a:t>a+b</a:t>
            </a:r>
            <a:r>
              <a:rPr lang="en-US" dirty="0"/>
              <a:t>;</a:t>
            </a:r>
          </a:p>
          <a:p>
            <a:r>
              <a:rPr lang="en-US" dirty="0"/>
              <a:t>  }</a:t>
            </a:r>
          </a:p>
          <a:p>
            <a:endParaRPr lang="en-US" dirty="0"/>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Rectangle 1"/>
          <p:cNvSpPr>
            <a:spLocks noChangeArrowheads="1"/>
          </p:cNvSpPr>
          <p:nvPr/>
        </p:nvSpPr>
        <p:spPr bwMode="auto">
          <a:xfrm>
            <a:off x="838200" y="304800"/>
            <a:ext cx="7848600" cy="618630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err="1" smtClean="0">
                <a:ln>
                  <a:noFill/>
                </a:ln>
                <a:solidFill>
                  <a:schemeClr val="accent1">
                    <a:lumMod val="75000"/>
                  </a:schemeClr>
                </a:solidFill>
                <a:effectLst/>
                <a:latin typeface="Calibri" pitchFamily="34" charset="0"/>
                <a:ea typeface="Calibri" pitchFamily="34" charset="0"/>
                <a:cs typeface="Times New Roman" pitchFamily="18" charset="0"/>
              </a:rPr>
              <a:t>ngFor</a:t>
            </a:r>
            <a:r>
              <a:rPr kumimoji="0" lang="en-US" b="1" i="0" u="none" strike="noStrike" cap="none" normalizeH="0" baseline="0" dirty="0" smtClean="0">
                <a:ln>
                  <a:noFill/>
                </a:ln>
                <a:solidFill>
                  <a:schemeClr val="accent1">
                    <a:lumMod val="75000"/>
                  </a:schemeClr>
                </a:solidFill>
                <a:effectLst/>
                <a:latin typeface="Calibri" pitchFamily="34" charset="0"/>
                <a:ea typeface="Calibri" pitchFamily="34" charset="0"/>
                <a:cs typeface="Times New Roman" pitchFamily="18" charset="0"/>
              </a:rPr>
              <a:t>:</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b="1" i="0" u="none" strike="noStrike" cap="none" normalizeH="0" baseline="0" dirty="0" smtClean="0">
              <a:ln>
                <a:noFill/>
              </a:ln>
              <a:solidFill>
                <a:schemeClr val="accent1">
                  <a:lumMod val="75000"/>
                </a:schemeClr>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&lt;div&gt;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&lt;h1&gt; {{ user.name }} &lt;/h1&gt;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&lt;h2&gt; {{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user.title</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  &lt;/h2&gt;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&lt;h3&gt; {{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user.address</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  &lt;/h3&gt;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&lt;!-- &lt;h4&gt; {{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user.phone</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[0] }}  &lt;/h4&gt;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&lt;h4&gt; {{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user.phone</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[1] }}  &lt;/h4&gt;  --&gt;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&lt;h4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ngFor</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="let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phoneNo</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of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user.phone</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"&gt;{{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phoneNo</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}}&lt;/h4&gt;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&lt;/div&gt;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this.user</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name: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HelloTeamm</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title: 'Developer',</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address: '123456789',</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phone: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'123456789',</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'158932142',</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'158932142',</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'123456789'</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b="0" i="0" u="none" strike="noStrike" cap="none" normalizeH="0" baseline="0" dirty="0" smtClean="0">
              <a:ln>
                <a:noFill/>
              </a:ln>
              <a:solidFill>
                <a:schemeClr val="tx1"/>
              </a:solidFill>
              <a:effectLst/>
              <a:latin typeface="Arial" pitchFamily="34" charset="0"/>
              <a:cs typeface="Arial" pitchFamily="34" charset="0"/>
            </a:endParaRPr>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381000"/>
            <a:ext cx="7162800" cy="2339102"/>
          </a:xfrm>
          <a:prstGeom prst="rect">
            <a:avLst/>
          </a:prstGeom>
        </p:spPr>
        <p:txBody>
          <a:bodyPr wrap="square">
            <a:spAutoFit/>
          </a:bodyPr>
          <a:lstStyle/>
          <a:p>
            <a:r>
              <a:rPr lang="en-US" sz="2000" b="1" dirty="0">
                <a:solidFill>
                  <a:srgbClr val="0070C0"/>
                </a:solidFill>
              </a:rPr>
              <a:t>Directives</a:t>
            </a:r>
            <a:r>
              <a:rPr lang="en-US" sz="2000" b="1" dirty="0" smtClean="0">
                <a:solidFill>
                  <a:srgbClr val="0070C0"/>
                </a:solidFill>
              </a:rPr>
              <a:t>:</a:t>
            </a:r>
          </a:p>
          <a:p>
            <a:r>
              <a:rPr lang="en-US" dirty="0" err="1" smtClean="0"/>
              <a:t>AngularJS</a:t>
            </a:r>
            <a:r>
              <a:rPr lang="en-US" dirty="0" smtClean="0"/>
              <a:t> directives are extended </a:t>
            </a:r>
            <a:r>
              <a:rPr lang="en-US" b="1" dirty="0" smtClean="0"/>
              <a:t>HTML</a:t>
            </a:r>
            <a:r>
              <a:rPr lang="en-US" dirty="0" smtClean="0"/>
              <a:t> attributes with the prefix </a:t>
            </a:r>
            <a:r>
              <a:rPr lang="en-US" dirty="0" err="1" smtClean="0"/>
              <a:t>ng</a:t>
            </a:r>
            <a:r>
              <a:rPr lang="en-US" dirty="0" smtClean="0"/>
              <a:t>- . The </a:t>
            </a:r>
            <a:r>
              <a:rPr lang="en-US" b="1" dirty="0" err="1" smtClean="0"/>
              <a:t>ng</a:t>
            </a:r>
            <a:r>
              <a:rPr lang="en-US" b="1" dirty="0" smtClean="0"/>
              <a:t>-app directive initializes</a:t>
            </a:r>
            <a:r>
              <a:rPr lang="en-US" dirty="0" smtClean="0"/>
              <a:t> an </a:t>
            </a:r>
            <a:r>
              <a:rPr lang="en-US" dirty="0" err="1" smtClean="0"/>
              <a:t>AngularJS</a:t>
            </a:r>
            <a:r>
              <a:rPr lang="en-US" dirty="0" smtClean="0"/>
              <a:t> application. The </a:t>
            </a:r>
            <a:r>
              <a:rPr lang="en-US" b="1" dirty="0" err="1" smtClean="0"/>
              <a:t>ng</a:t>
            </a:r>
            <a:r>
              <a:rPr lang="en-US" b="1" dirty="0" smtClean="0"/>
              <a:t>-model directive</a:t>
            </a:r>
            <a:r>
              <a:rPr lang="en-US" dirty="0" smtClean="0"/>
              <a:t> binds the value of </a:t>
            </a:r>
            <a:r>
              <a:rPr lang="en-US" b="1" dirty="0" smtClean="0"/>
              <a:t>HTML</a:t>
            </a:r>
            <a:r>
              <a:rPr lang="en-US" dirty="0" smtClean="0"/>
              <a:t> controls (input, select, </a:t>
            </a:r>
            <a:r>
              <a:rPr lang="en-US" dirty="0" err="1" smtClean="0"/>
              <a:t>textarea</a:t>
            </a:r>
            <a:r>
              <a:rPr lang="en-US" dirty="0" smtClean="0"/>
              <a:t>) to application data.</a:t>
            </a:r>
            <a:endParaRPr lang="en-US" dirty="0"/>
          </a:p>
          <a:p>
            <a:r>
              <a:rPr lang="en-US" dirty="0" err="1"/>
              <a:t>Backtiks</a:t>
            </a:r>
            <a:r>
              <a:rPr lang="en-US" dirty="0"/>
              <a:t> can be used to make more lines and readable</a:t>
            </a:r>
            <a:r>
              <a:rPr lang="en-US" dirty="0" smtClean="0"/>
              <a:t>.</a:t>
            </a:r>
          </a:p>
          <a:p>
            <a:endParaRPr lang="en-US" dirty="0"/>
          </a:p>
          <a:p>
            <a:endParaRPr lang="en-US" dirty="0"/>
          </a:p>
        </p:txBody>
      </p:sp>
      <p:pic>
        <p:nvPicPr>
          <p:cNvPr id="10241" name="Picture 1"/>
          <p:cNvPicPr>
            <a:picLocks noChangeAspect="1" noChangeArrowheads="1"/>
          </p:cNvPicPr>
          <p:nvPr/>
        </p:nvPicPr>
        <p:blipFill>
          <a:blip r:embed="rId2" cstate="print"/>
          <a:srcRect/>
          <a:stretch>
            <a:fillRect/>
          </a:stretch>
        </p:blipFill>
        <p:spPr bwMode="auto">
          <a:xfrm>
            <a:off x="2895600" y="2279072"/>
            <a:ext cx="5029200" cy="4114799"/>
          </a:xfrm>
          <a:prstGeom prst="rect">
            <a:avLst/>
          </a:prstGeom>
          <a:noFill/>
          <a:ln w="9525">
            <a:noFill/>
            <a:miter lim="800000"/>
            <a:headEnd/>
            <a:tailEnd/>
          </a:ln>
          <a:effectLst/>
        </p:spPr>
      </p:pic>
      <p:sp>
        <p:nvSpPr>
          <p:cNvPr id="4" name="Footer Placeholder 3"/>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flipH="1">
            <a:off x="685800" y="533400"/>
            <a:ext cx="5410200" cy="1754326"/>
          </a:xfrm>
          <a:prstGeom prst="rect">
            <a:avLst/>
          </a:prstGeom>
          <a:noFill/>
        </p:spPr>
        <p:txBody>
          <a:bodyPr wrap="square" rtlCol="0">
            <a:spAutoFit/>
          </a:bodyPr>
          <a:lstStyle/>
          <a:p>
            <a:r>
              <a:rPr lang="en-US" b="1" dirty="0" smtClean="0">
                <a:solidFill>
                  <a:schemeClr val="accent1">
                    <a:lumMod val="75000"/>
                  </a:schemeClr>
                </a:solidFill>
              </a:rPr>
              <a:t>Include Bootstrap:</a:t>
            </a:r>
          </a:p>
          <a:p>
            <a:endParaRPr lang="en-US" dirty="0"/>
          </a:p>
          <a:p>
            <a:r>
              <a:rPr lang="en-US" dirty="0" err="1" smtClean="0"/>
              <a:t>Npm</a:t>
            </a:r>
            <a:r>
              <a:rPr lang="en-US" dirty="0" smtClean="0"/>
              <a:t> install  bootstrap</a:t>
            </a:r>
          </a:p>
          <a:p>
            <a:endParaRPr lang="en-US" dirty="0"/>
          </a:p>
          <a:p>
            <a:r>
              <a:rPr lang="en-US" dirty="0" smtClean="0"/>
              <a:t>and</a:t>
            </a:r>
          </a:p>
          <a:p>
            <a:endParaRPr lang="en-US" dirty="0" smtClean="0"/>
          </a:p>
        </p:txBody>
      </p:sp>
      <p:sp>
        <p:nvSpPr>
          <p:cNvPr id="3" name="Rectangle 2"/>
          <p:cNvSpPr/>
          <p:nvPr/>
        </p:nvSpPr>
        <p:spPr>
          <a:xfrm>
            <a:off x="685800" y="2209800"/>
            <a:ext cx="7924800" cy="2585323"/>
          </a:xfrm>
          <a:prstGeom prst="rect">
            <a:avLst/>
          </a:prstGeom>
        </p:spPr>
        <p:txBody>
          <a:bodyPr wrap="square">
            <a:spAutoFit/>
          </a:bodyPr>
          <a:lstStyle/>
          <a:p>
            <a:r>
              <a:rPr lang="en-US" dirty="0" smtClean="0"/>
              <a:t> Configure </a:t>
            </a:r>
            <a:r>
              <a:rPr lang="en-US" dirty="0" err="1" smtClean="0"/>
              <a:t>angular.json</a:t>
            </a:r>
            <a:r>
              <a:rPr lang="en-US" dirty="0" smtClean="0"/>
              <a:t>:</a:t>
            </a:r>
          </a:p>
          <a:p>
            <a:endParaRPr lang="en-US" dirty="0" smtClean="0"/>
          </a:p>
          <a:p>
            <a:r>
              <a:rPr lang="en-US" dirty="0" smtClean="0"/>
              <a:t>"styles": [</a:t>
            </a:r>
          </a:p>
          <a:p>
            <a:r>
              <a:rPr lang="en-US" dirty="0" smtClean="0"/>
              <a:t>  "</a:t>
            </a:r>
            <a:r>
              <a:rPr lang="en-US" dirty="0" err="1" smtClean="0"/>
              <a:t>node_modules</a:t>
            </a:r>
            <a:r>
              <a:rPr lang="en-US" dirty="0" smtClean="0"/>
              <a:t>/bootstrap/dist/</a:t>
            </a:r>
            <a:r>
              <a:rPr lang="en-US" dirty="0" err="1" smtClean="0"/>
              <a:t>css</a:t>
            </a:r>
            <a:r>
              <a:rPr lang="en-US" dirty="0" smtClean="0"/>
              <a:t>/</a:t>
            </a:r>
            <a:r>
              <a:rPr lang="en-US" dirty="0" err="1" smtClean="0"/>
              <a:t>bootstrap.min.css</a:t>
            </a:r>
            <a:r>
              <a:rPr lang="en-US" dirty="0" smtClean="0"/>
              <a:t>",</a:t>
            </a:r>
          </a:p>
          <a:p>
            <a:r>
              <a:rPr lang="en-US" dirty="0" smtClean="0"/>
              <a:t>  "</a:t>
            </a:r>
            <a:r>
              <a:rPr lang="en-US" dirty="0" err="1" smtClean="0"/>
              <a:t>styles.scss</a:t>
            </a:r>
            <a:r>
              <a:rPr lang="en-US" dirty="0" smtClean="0"/>
              <a:t>"</a:t>
            </a:r>
          </a:p>
          <a:p>
            <a:r>
              <a:rPr lang="en-US" dirty="0" smtClean="0"/>
              <a:t>]</a:t>
            </a:r>
          </a:p>
          <a:p>
            <a:r>
              <a:rPr lang="en-US" dirty="0" smtClean="0"/>
              <a:t>2: Import directly in </a:t>
            </a:r>
            <a:r>
              <a:rPr lang="en-US" dirty="0" err="1" smtClean="0"/>
              <a:t>src</a:t>
            </a:r>
            <a:r>
              <a:rPr lang="en-US" dirty="0" smtClean="0"/>
              <a:t>/style.css or </a:t>
            </a:r>
            <a:r>
              <a:rPr lang="en-US" dirty="0" err="1" smtClean="0"/>
              <a:t>src</a:t>
            </a:r>
            <a:r>
              <a:rPr lang="en-US" dirty="0" smtClean="0"/>
              <a:t>/</a:t>
            </a:r>
            <a:r>
              <a:rPr lang="en-US" dirty="0" err="1" smtClean="0"/>
              <a:t>style.scss</a:t>
            </a:r>
            <a:r>
              <a:rPr lang="en-US" dirty="0" smtClean="0"/>
              <a:t>:</a:t>
            </a:r>
          </a:p>
          <a:p>
            <a:endParaRPr lang="en-US" dirty="0" smtClean="0"/>
          </a:p>
          <a:p>
            <a:r>
              <a:rPr lang="en-US" dirty="0" smtClean="0"/>
              <a:t>@import '~bootstrap/dist/</a:t>
            </a:r>
            <a:r>
              <a:rPr lang="en-US" dirty="0" err="1" smtClean="0"/>
              <a:t>css</a:t>
            </a:r>
            <a:r>
              <a:rPr lang="en-US" dirty="0" smtClean="0"/>
              <a:t>/</a:t>
            </a:r>
            <a:r>
              <a:rPr lang="en-US" dirty="0" err="1" smtClean="0"/>
              <a:t>bootstrap.min.css</a:t>
            </a:r>
            <a:r>
              <a:rPr lang="en-US" dirty="0" smtClean="0"/>
              <a:t>';</a:t>
            </a:r>
            <a:endParaRPr lang="en-US" dirty="0"/>
          </a:p>
        </p:txBody>
      </p:sp>
      <p:sp>
        <p:nvSpPr>
          <p:cNvPr id="4" name="Footer Placeholder 3"/>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457200"/>
            <a:ext cx="7620000" cy="1754326"/>
          </a:xfrm>
          <a:prstGeom prst="rect">
            <a:avLst/>
          </a:prstGeom>
          <a:noFill/>
        </p:spPr>
        <p:txBody>
          <a:bodyPr wrap="square" rtlCol="0">
            <a:spAutoFit/>
          </a:bodyPr>
          <a:lstStyle/>
          <a:p>
            <a:r>
              <a:rPr lang="en-US" b="1" dirty="0" smtClean="0">
                <a:solidFill>
                  <a:schemeClr val="accent1">
                    <a:lumMod val="75000"/>
                  </a:schemeClr>
                </a:solidFill>
              </a:rPr>
              <a:t>Add a Button After Bootstrap:</a:t>
            </a:r>
          </a:p>
          <a:p>
            <a:endParaRPr lang="en-US" b="1" dirty="0">
              <a:solidFill>
                <a:schemeClr val="accent1">
                  <a:lumMod val="75000"/>
                </a:schemeClr>
              </a:solidFill>
            </a:endParaRPr>
          </a:p>
          <a:p>
            <a:r>
              <a:rPr lang="en-US" dirty="0" smtClean="0"/>
              <a:t>template</a:t>
            </a:r>
            <a:r>
              <a:rPr lang="en-US" dirty="0"/>
              <a:t>: `</a:t>
            </a:r>
          </a:p>
          <a:p>
            <a:r>
              <a:rPr lang="en-US" dirty="0"/>
              <a:t>  	</a:t>
            </a:r>
            <a:r>
              <a:rPr lang="en-US" dirty="0" smtClean="0"/>
              <a:t>	&lt;button class='</a:t>
            </a:r>
            <a:r>
              <a:rPr lang="en-US" dirty="0" err="1" smtClean="0"/>
              <a:t>btn</a:t>
            </a:r>
            <a:r>
              <a:rPr lang="en-US" dirty="0" smtClean="0"/>
              <a:t> </a:t>
            </a:r>
            <a:r>
              <a:rPr lang="en-US" dirty="0" err="1" smtClean="0"/>
              <a:t>btn</a:t>
            </a:r>
            <a:r>
              <a:rPr lang="en-US" dirty="0" smtClean="0"/>
              <a:t>-primary'&gt;Team &lt;/button&gt;</a:t>
            </a:r>
          </a:p>
          <a:p>
            <a:r>
              <a:rPr lang="en-US" dirty="0" smtClean="0"/>
              <a:t>  </a:t>
            </a:r>
            <a:r>
              <a:rPr lang="en-US" dirty="0"/>
              <a:t>`</a:t>
            </a:r>
          </a:p>
          <a:p>
            <a:endParaRPr lang="en-US" b="1" dirty="0">
              <a:solidFill>
                <a:schemeClr val="accent1">
                  <a:lumMod val="75000"/>
                </a:schemeClr>
              </a:solidFill>
            </a:endParaRPr>
          </a:p>
        </p:txBody>
      </p:sp>
      <p:sp>
        <p:nvSpPr>
          <p:cNvPr id="3" name="TextBox 2"/>
          <p:cNvSpPr txBox="1"/>
          <p:nvPr/>
        </p:nvSpPr>
        <p:spPr>
          <a:xfrm>
            <a:off x="685800" y="2209800"/>
            <a:ext cx="7148047" cy="2031325"/>
          </a:xfrm>
          <a:prstGeom prst="rect">
            <a:avLst/>
          </a:prstGeom>
          <a:noFill/>
        </p:spPr>
        <p:txBody>
          <a:bodyPr wrap="none" rtlCol="0">
            <a:spAutoFit/>
          </a:bodyPr>
          <a:lstStyle/>
          <a:p>
            <a:r>
              <a:rPr lang="en-US" b="1" dirty="0" smtClean="0">
                <a:solidFill>
                  <a:schemeClr val="accent1">
                    <a:lumMod val="75000"/>
                  </a:schemeClr>
                </a:solidFill>
              </a:rPr>
              <a:t>Class </a:t>
            </a:r>
            <a:r>
              <a:rPr lang="en-US" b="1" dirty="0">
                <a:solidFill>
                  <a:schemeClr val="accent1">
                    <a:lumMod val="75000"/>
                  </a:schemeClr>
                </a:solidFill>
              </a:rPr>
              <a:t>Binding:</a:t>
            </a:r>
          </a:p>
          <a:p>
            <a:r>
              <a:rPr lang="en-US" dirty="0"/>
              <a:t>template: </a:t>
            </a:r>
            <a:r>
              <a:rPr lang="en-US" dirty="0" smtClean="0"/>
              <a:t>`</a:t>
            </a:r>
            <a:endParaRPr lang="en-US" dirty="0"/>
          </a:p>
          <a:p>
            <a:r>
              <a:rPr lang="en-US" dirty="0"/>
              <a:t>  </a:t>
            </a:r>
            <a:r>
              <a:rPr lang="en-US" dirty="0" smtClean="0"/>
              <a:t>&lt;</a:t>
            </a:r>
            <a:r>
              <a:rPr lang="en-US" dirty="0"/>
              <a:t>button class='</a:t>
            </a:r>
            <a:r>
              <a:rPr lang="en-US" dirty="0" err="1"/>
              <a:t>btn</a:t>
            </a:r>
            <a:r>
              <a:rPr lang="en-US" dirty="0"/>
              <a:t> </a:t>
            </a:r>
            <a:r>
              <a:rPr lang="en-US" dirty="0" err="1"/>
              <a:t>btn</a:t>
            </a:r>
            <a:r>
              <a:rPr lang="en-US" dirty="0"/>
              <a:t>-primary' [</a:t>
            </a:r>
            <a:r>
              <a:rPr lang="en-US" dirty="0" err="1"/>
              <a:t>class.active</a:t>
            </a:r>
            <a:r>
              <a:rPr lang="en-US" dirty="0"/>
              <a:t>]="</a:t>
            </a:r>
            <a:r>
              <a:rPr lang="en-US" dirty="0" err="1"/>
              <a:t>isActive</a:t>
            </a:r>
            <a:r>
              <a:rPr lang="en-US" dirty="0"/>
              <a:t>"&gt;Team &lt;/button&gt;</a:t>
            </a:r>
          </a:p>
          <a:p>
            <a:r>
              <a:rPr lang="en-US" dirty="0"/>
              <a:t> </a:t>
            </a:r>
          </a:p>
          <a:p>
            <a:r>
              <a:rPr lang="en-US" dirty="0"/>
              <a:t>  </a:t>
            </a:r>
            <a:r>
              <a:rPr lang="en-US" dirty="0" smtClean="0"/>
              <a:t> </a:t>
            </a:r>
            <a:r>
              <a:rPr lang="en-US" dirty="0"/>
              <a:t>`</a:t>
            </a:r>
          </a:p>
          <a:p>
            <a:endParaRPr lang="en-US" dirty="0" smtClean="0"/>
          </a:p>
          <a:p>
            <a:endParaRPr lang="en-US" dirty="0"/>
          </a:p>
        </p:txBody>
      </p:sp>
      <p:pic>
        <p:nvPicPr>
          <p:cNvPr id="4" name="Picture 3"/>
          <p:cNvPicPr/>
          <p:nvPr/>
        </p:nvPicPr>
        <p:blipFill>
          <a:blip r:embed="rId2" cstate="print"/>
          <a:srcRect/>
          <a:stretch>
            <a:fillRect/>
          </a:stretch>
        </p:blipFill>
        <p:spPr bwMode="auto">
          <a:xfrm>
            <a:off x="1676400" y="3733800"/>
            <a:ext cx="5943600" cy="2526666"/>
          </a:xfrm>
          <a:prstGeom prst="rect">
            <a:avLst/>
          </a:prstGeom>
          <a:noFill/>
          <a:ln w="9525">
            <a:noFill/>
            <a:miter lim="800000"/>
            <a:headEnd/>
            <a:tailEnd/>
          </a:ln>
        </p:spPr>
      </p:pic>
      <p:sp>
        <p:nvSpPr>
          <p:cNvPr id="5" name="Footer Placeholder 4"/>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1000" y="304800"/>
            <a:ext cx="1896353" cy="646331"/>
          </a:xfrm>
          <a:prstGeom prst="rect">
            <a:avLst/>
          </a:prstGeom>
          <a:noFill/>
        </p:spPr>
        <p:txBody>
          <a:bodyPr wrap="none" rtlCol="0">
            <a:spAutoFit/>
          </a:bodyPr>
          <a:lstStyle/>
          <a:p>
            <a:r>
              <a:rPr lang="en-US" b="1" dirty="0" smtClean="0">
                <a:solidFill>
                  <a:schemeClr val="accent1">
                    <a:lumMod val="75000"/>
                  </a:schemeClr>
                </a:solidFill>
              </a:rPr>
              <a:t>Two Way Binding:</a:t>
            </a:r>
          </a:p>
          <a:p>
            <a:endParaRPr lang="en-US" b="1" dirty="0">
              <a:solidFill>
                <a:schemeClr val="accent1">
                  <a:lumMod val="75000"/>
                </a:schemeClr>
              </a:solidFill>
            </a:endParaRPr>
          </a:p>
        </p:txBody>
      </p:sp>
      <p:sp>
        <p:nvSpPr>
          <p:cNvPr id="13313" name="Rectangle 1"/>
          <p:cNvSpPr>
            <a:spLocks noChangeArrowheads="1"/>
          </p:cNvSpPr>
          <p:nvPr/>
        </p:nvSpPr>
        <p:spPr bwMode="auto">
          <a:xfrm>
            <a:off x="838200" y="990600"/>
            <a:ext cx="5257800" cy="4031873"/>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import { Component,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OnInit</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 from '@angular/core';</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@Component({</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selector: 'app-courses',</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templateUrl</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courses.component.html</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styleUrls</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courses.component.css</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template: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&lt;input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ngModel</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)]="name" type="text"&gt;  {{ name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export class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CoursesComponent</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implements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OnInit</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name="";</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constructor() {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ngOnInit</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en-US" sz="2800" b="0" i="0" u="none" strike="noStrike" cap="none" normalizeH="0" baseline="0" dirty="0" smtClean="0">
              <a:ln>
                <a:noFill/>
              </a:ln>
              <a:solidFill>
                <a:schemeClr val="tx1"/>
              </a:solidFill>
              <a:effectLst/>
              <a:latin typeface="Arial" pitchFamily="34" charset="0"/>
              <a:cs typeface="Arial" pitchFamily="34" charset="0"/>
            </a:endParaRPr>
          </a:p>
        </p:txBody>
      </p:sp>
      <p:pic>
        <p:nvPicPr>
          <p:cNvPr id="13314" name="Picture 2"/>
          <p:cNvPicPr>
            <a:picLocks noChangeAspect="1" noChangeArrowheads="1"/>
          </p:cNvPicPr>
          <p:nvPr/>
        </p:nvPicPr>
        <p:blipFill>
          <a:blip r:embed="rId2" cstate="print"/>
          <a:srcRect/>
          <a:stretch>
            <a:fillRect/>
          </a:stretch>
        </p:blipFill>
        <p:spPr bwMode="auto">
          <a:xfrm>
            <a:off x="5257800" y="4572000"/>
            <a:ext cx="3352800" cy="1066800"/>
          </a:xfrm>
          <a:prstGeom prst="rect">
            <a:avLst/>
          </a:prstGeom>
          <a:noFill/>
          <a:ln w="9525">
            <a:noFill/>
            <a:miter lim="800000"/>
            <a:headEnd/>
            <a:tailEnd/>
          </a:ln>
          <a:effectLst/>
        </p:spPr>
      </p:pic>
      <p:sp>
        <p:nvSpPr>
          <p:cNvPr id="5" name="Footer Placeholder 4"/>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1"/>
          <p:cNvSpPr>
            <a:spLocks noChangeArrowheads="1"/>
          </p:cNvSpPr>
          <p:nvPr/>
        </p:nvSpPr>
        <p:spPr bwMode="auto">
          <a:xfrm>
            <a:off x="685800" y="228600"/>
            <a:ext cx="7696200" cy="624786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1" i="0" u="none" strike="noStrike" cap="none" normalizeH="0" baseline="0" dirty="0" smtClean="0">
                <a:ln>
                  <a:noFill/>
                </a:ln>
                <a:solidFill>
                  <a:schemeClr val="accent1">
                    <a:lumMod val="75000"/>
                  </a:schemeClr>
                </a:solidFill>
                <a:effectLst/>
                <a:latin typeface="Calibri" pitchFamily="34" charset="0"/>
                <a:ea typeface="Calibri" pitchFamily="34" charset="0"/>
                <a:cs typeface="Times New Roman" pitchFamily="18" charset="0"/>
              </a:rPr>
              <a:t>Pipes:</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200" b="1" i="0" u="none" strike="noStrike" cap="none" normalizeH="0" baseline="0" dirty="0" smtClean="0">
              <a:ln>
                <a:noFill/>
              </a:ln>
              <a:solidFill>
                <a:schemeClr val="accent1">
                  <a:lumMod val="75000"/>
                </a:schemeClr>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import { Component,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OnInit</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 from '@angular/core';</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@Component({</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selector: 'app-courses',</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templateUrl</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courses.component.html</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styleUrls</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courses.component.css</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template: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lang="en-US" sz="1600" dirty="0">
                <a:latin typeface="Calibri" pitchFamily="34" charset="0"/>
                <a:ea typeface="Calibri" pitchFamily="34" charset="0"/>
                <a:cs typeface="Times New Roman" pitchFamily="18" charset="0"/>
              </a:rPr>
              <a:t> </a:t>
            </a:r>
            <a:r>
              <a:rPr lang="en-US" sz="1600" dirty="0" smtClean="0">
                <a:latin typeface="Calibri" pitchFamily="34" charset="0"/>
                <a:ea typeface="Calibri" pitchFamily="34" charset="0"/>
                <a:cs typeface="Times New Roman" pitchFamily="18" charset="0"/>
              </a:rPr>
              <a:t>    </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course.title</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|uppercase}} &lt;</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br</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/&gt;</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course.students</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 number}}  &lt;</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br</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/&gt;</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course.rating</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 number}}  &lt;</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br</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/&gt;</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course.price</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currency:'AUD</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&lt;</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br</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/&gt;</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course.releaseDate</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date:'shortDate</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export class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CoursesComponent</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implements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OnInit</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course =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title: "Hi Team Angular Tutorial",</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rating: 4.975,</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students: 30124,</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price: 190.25,</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releaseDate</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new Date(2018,4.1)</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en-US" sz="2800" b="0" i="0" u="none" strike="noStrike" cap="none" normalizeH="0" baseline="0" dirty="0" smtClean="0">
              <a:ln>
                <a:noFill/>
              </a:ln>
              <a:solidFill>
                <a:schemeClr val="tx1"/>
              </a:solidFill>
              <a:effectLst/>
              <a:latin typeface="Arial" pitchFamily="34" charset="0"/>
              <a:cs typeface="Arial" pitchFamily="34" charset="0"/>
            </a:endParaRPr>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TextBox 2"/>
          <p:cNvSpPr txBox="1"/>
          <p:nvPr/>
        </p:nvSpPr>
        <p:spPr>
          <a:xfrm>
            <a:off x="381000" y="304800"/>
            <a:ext cx="2758704" cy="400110"/>
          </a:xfrm>
          <a:prstGeom prst="rect">
            <a:avLst/>
          </a:prstGeom>
          <a:noFill/>
        </p:spPr>
        <p:txBody>
          <a:bodyPr wrap="none" rtlCol="0">
            <a:spAutoFit/>
          </a:bodyPr>
          <a:lstStyle/>
          <a:p>
            <a:r>
              <a:rPr lang="en-US" sz="2000" b="1" dirty="0" smtClean="0">
                <a:solidFill>
                  <a:schemeClr val="accent1">
                    <a:lumMod val="75000"/>
                  </a:schemeClr>
                </a:solidFill>
              </a:rPr>
              <a:t>Single Page Applications</a:t>
            </a:r>
            <a:endParaRPr lang="en-US" sz="2000" b="1" dirty="0">
              <a:solidFill>
                <a:schemeClr val="accent1">
                  <a:lumMod val="75000"/>
                </a:schemeClr>
              </a:solidFill>
            </a:endParaRPr>
          </a:p>
        </p:txBody>
      </p:sp>
      <p:pic>
        <p:nvPicPr>
          <p:cNvPr id="4098" name="Picture 2"/>
          <p:cNvPicPr>
            <a:picLocks noChangeAspect="1" noChangeArrowheads="1"/>
          </p:cNvPicPr>
          <p:nvPr/>
        </p:nvPicPr>
        <p:blipFill>
          <a:blip r:embed="rId2" cstate="print"/>
          <a:srcRect/>
          <a:stretch>
            <a:fillRect/>
          </a:stretch>
        </p:blipFill>
        <p:spPr bwMode="auto">
          <a:xfrm>
            <a:off x="4033838" y="3243263"/>
            <a:ext cx="1076325" cy="371475"/>
          </a:xfrm>
          <a:prstGeom prst="rect">
            <a:avLst/>
          </a:prstGeom>
          <a:noFill/>
          <a:ln w="9525">
            <a:noFill/>
            <a:miter lim="800000"/>
            <a:headEnd/>
            <a:tailEnd/>
          </a:ln>
        </p:spPr>
      </p:pic>
      <p:pic>
        <p:nvPicPr>
          <p:cNvPr id="4099" name="Picture 3" descr="C:\Users\Laxmi\Desktop\3.png"/>
          <p:cNvPicPr>
            <a:picLocks noChangeAspect="1" noChangeArrowheads="1"/>
          </p:cNvPicPr>
          <p:nvPr/>
        </p:nvPicPr>
        <p:blipFill>
          <a:blip r:embed="rId3" cstate="print"/>
          <a:srcRect/>
          <a:stretch>
            <a:fillRect/>
          </a:stretch>
        </p:blipFill>
        <p:spPr bwMode="auto">
          <a:xfrm>
            <a:off x="609600" y="1219200"/>
            <a:ext cx="8059275" cy="3867690"/>
          </a:xfrm>
          <a:prstGeom prst="rect">
            <a:avLst/>
          </a:prstGeom>
          <a:noFill/>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612845"/>
            <a:ext cx="8153400" cy="3693319"/>
          </a:xfrm>
          <a:prstGeom prst="rect">
            <a:avLst/>
          </a:prstGeom>
        </p:spPr>
        <p:txBody>
          <a:bodyPr wrap="square">
            <a:spAutoFit/>
          </a:bodyPr>
          <a:lstStyle/>
          <a:p>
            <a:r>
              <a:rPr lang="en-US" sz="2000" b="1" dirty="0" smtClean="0">
                <a:solidFill>
                  <a:srgbClr val="0070C0"/>
                </a:solidFill>
              </a:rPr>
              <a:t>Angular routing:</a:t>
            </a:r>
          </a:p>
          <a:p>
            <a:endParaRPr lang="en-US" dirty="0" smtClean="0"/>
          </a:p>
          <a:p>
            <a:r>
              <a:rPr lang="en-US" dirty="0" smtClean="0"/>
              <a:t>Web applications can have different sections that correspond to different URLs, and supporting those sections programmatically is called routing.</a:t>
            </a:r>
          </a:p>
          <a:p>
            <a:r>
              <a:rPr lang="en-US" dirty="0" smtClean="0"/>
              <a:t>In Simple words, As per </a:t>
            </a:r>
            <a:r>
              <a:rPr lang="en-US" dirty="0" err="1" smtClean="0"/>
              <a:t>Url</a:t>
            </a:r>
            <a:r>
              <a:rPr lang="en-US" dirty="0" smtClean="0"/>
              <a:t>, open different angular components is called routing.</a:t>
            </a:r>
          </a:p>
          <a:p>
            <a:endParaRPr lang="en-US" dirty="0" smtClean="0"/>
          </a:p>
          <a:p>
            <a:r>
              <a:rPr lang="en-US" dirty="0" smtClean="0"/>
              <a:t>URL	                                                                           Component</a:t>
            </a:r>
          </a:p>
          <a:p>
            <a:r>
              <a:rPr lang="en-US" dirty="0" smtClean="0"/>
              <a:t>http://localhost:4200/home	                                 </a:t>
            </a:r>
            <a:r>
              <a:rPr lang="en-US" dirty="0" err="1" smtClean="0"/>
              <a:t>Home.component</a:t>
            </a:r>
            <a:endParaRPr lang="en-US" dirty="0" smtClean="0"/>
          </a:p>
          <a:p>
            <a:r>
              <a:rPr lang="en-US" dirty="0" smtClean="0"/>
              <a:t>http://localhost:4200/aboutus	               </a:t>
            </a:r>
            <a:r>
              <a:rPr lang="en-US" dirty="0" err="1" smtClean="0"/>
              <a:t>Aboutus.component</a:t>
            </a:r>
            <a:endParaRPr lang="en-US" dirty="0" smtClean="0"/>
          </a:p>
          <a:p>
            <a:r>
              <a:rPr lang="en-US" dirty="0" smtClean="0"/>
              <a:t>http://localhost:4200/contactus	               </a:t>
            </a:r>
            <a:r>
              <a:rPr lang="en-US" dirty="0" err="1" smtClean="0"/>
              <a:t>ContactUs.Component</a:t>
            </a:r>
            <a:endParaRPr lang="en-US" dirty="0" smtClean="0"/>
          </a:p>
          <a:p>
            <a:endParaRPr lang="en-US" dirty="0" smtClean="0"/>
          </a:p>
          <a:p>
            <a:r>
              <a:rPr lang="en-US" dirty="0" smtClean="0"/>
              <a:t>Package that must be import:</a:t>
            </a:r>
          </a:p>
          <a:p>
            <a:r>
              <a:rPr lang="en-US" dirty="0" smtClean="0"/>
              <a:t>import { Routes, </a:t>
            </a:r>
            <a:r>
              <a:rPr lang="en-US" dirty="0" err="1" smtClean="0"/>
              <a:t>RouterModule</a:t>
            </a:r>
            <a:r>
              <a:rPr lang="en-US" dirty="0" smtClean="0"/>
              <a:t> } from ‘@angular/Router’;</a:t>
            </a:r>
            <a:endParaRPr lang="en-US" dirty="0"/>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228600"/>
            <a:ext cx="8305800" cy="6801862"/>
          </a:xfrm>
          <a:prstGeom prst="rect">
            <a:avLst/>
          </a:prstGeom>
        </p:spPr>
        <p:txBody>
          <a:bodyPr wrap="square">
            <a:spAutoFit/>
          </a:bodyPr>
          <a:lstStyle/>
          <a:p>
            <a:pPr fontAlgn="base"/>
            <a:r>
              <a:rPr lang="en-US" b="1" dirty="0" smtClean="0"/>
              <a:t>Example:</a:t>
            </a:r>
            <a:endParaRPr lang="en-US" dirty="0" smtClean="0"/>
          </a:p>
          <a:p>
            <a:pPr fontAlgn="base"/>
            <a:r>
              <a:rPr lang="en-US" dirty="0" smtClean="0"/>
              <a:t>Step1 : First Create three components </a:t>
            </a:r>
            <a:r>
              <a:rPr lang="en-US" dirty="0" err="1" smtClean="0"/>
              <a:t>home,aboutus,contactus</a:t>
            </a:r>
            <a:r>
              <a:rPr lang="en-US" dirty="0" smtClean="0"/>
              <a:t>.</a:t>
            </a:r>
          </a:p>
          <a:p>
            <a:pPr fontAlgn="base"/>
            <a:r>
              <a:rPr lang="en-US" dirty="0" smtClean="0"/>
              <a:t>Step2: Configure </a:t>
            </a:r>
            <a:r>
              <a:rPr lang="en-US" dirty="0" err="1" smtClean="0"/>
              <a:t>app.module.ts</a:t>
            </a:r>
            <a:r>
              <a:rPr lang="en-US" dirty="0" smtClean="0"/>
              <a:t> as follows.</a:t>
            </a:r>
          </a:p>
          <a:p>
            <a:pPr fontAlgn="base"/>
            <a:endParaRPr lang="en-US" dirty="0" smtClean="0"/>
          </a:p>
          <a:p>
            <a:pPr fontAlgn="base"/>
            <a:r>
              <a:rPr lang="en-US" sz="1400" dirty="0" smtClean="0"/>
              <a:t>import { </a:t>
            </a:r>
            <a:r>
              <a:rPr lang="en-US" sz="1400" dirty="0" err="1" smtClean="0"/>
              <a:t>BrowserModule</a:t>
            </a:r>
            <a:r>
              <a:rPr lang="en-US" sz="1400" dirty="0" smtClean="0"/>
              <a:t> } from '@angular/platform-browser';</a:t>
            </a:r>
          </a:p>
          <a:p>
            <a:pPr fontAlgn="base"/>
            <a:r>
              <a:rPr lang="en-US" sz="1400" dirty="0" smtClean="0"/>
              <a:t>import { </a:t>
            </a:r>
            <a:r>
              <a:rPr lang="en-US" sz="1400" dirty="0" err="1" smtClean="0"/>
              <a:t>NgModule</a:t>
            </a:r>
            <a:r>
              <a:rPr lang="en-US" sz="1400" dirty="0" smtClean="0"/>
              <a:t>, Component } from '@angular/core';</a:t>
            </a:r>
          </a:p>
          <a:p>
            <a:pPr fontAlgn="base"/>
            <a:r>
              <a:rPr lang="en-US" sz="1400" dirty="0" smtClean="0"/>
              <a:t>import { </a:t>
            </a:r>
            <a:r>
              <a:rPr lang="en-US" sz="1400" dirty="0" err="1" smtClean="0"/>
              <a:t>FormsModule</a:t>
            </a:r>
            <a:r>
              <a:rPr lang="en-US" sz="1400" dirty="0" smtClean="0"/>
              <a:t> } from '@angular/forms';</a:t>
            </a:r>
          </a:p>
          <a:p>
            <a:pPr fontAlgn="base"/>
            <a:r>
              <a:rPr lang="en-US" sz="1400" dirty="0" smtClean="0"/>
              <a:t>import { </a:t>
            </a:r>
            <a:r>
              <a:rPr lang="en-US" sz="1400" dirty="0" err="1" smtClean="0"/>
              <a:t>HttpModule</a:t>
            </a:r>
            <a:r>
              <a:rPr lang="en-US" sz="1400" dirty="0" smtClean="0"/>
              <a:t> } from '@angular/http';</a:t>
            </a:r>
          </a:p>
          <a:p>
            <a:pPr fontAlgn="base"/>
            <a:r>
              <a:rPr lang="en-US" sz="1400" dirty="0" smtClean="0"/>
              <a:t>import { Routes, </a:t>
            </a:r>
            <a:r>
              <a:rPr lang="en-US" sz="1400" dirty="0" err="1" smtClean="0"/>
              <a:t>RouterModule</a:t>
            </a:r>
            <a:r>
              <a:rPr lang="en-US" sz="1400" dirty="0" smtClean="0"/>
              <a:t> } from '@angular/Router';</a:t>
            </a:r>
          </a:p>
          <a:p>
            <a:pPr fontAlgn="base"/>
            <a:r>
              <a:rPr lang="en-US" sz="1400" dirty="0" smtClean="0"/>
              <a:t> import { </a:t>
            </a:r>
            <a:r>
              <a:rPr lang="en-US" sz="1400" dirty="0" err="1" smtClean="0"/>
              <a:t>AppComponent</a:t>
            </a:r>
            <a:r>
              <a:rPr lang="en-US" sz="1400" dirty="0" smtClean="0"/>
              <a:t> } from './</a:t>
            </a:r>
            <a:r>
              <a:rPr lang="en-US" sz="1400" dirty="0" err="1" smtClean="0"/>
              <a:t>app.component</a:t>
            </a:r>
            <a:r>
              <a:rPr lang="en-US" sz="1400" dirty="0" smtClean="0"/>
              <a:t>';</a:t>
            </a:r>
          </a:p>
          <a:p>
            <a:pPr fontAlgn="base"/>
            <a:r>
              <a:rPr lang="en-US" sz="1400" dirty="0" smtClean="0"/>
              <a:t> import { </a:t>
            </a:r>
            <a:r>
              <a:rPr lang="en-US" sz="1400" dirty="0" err="1" smtClean="0"/>
              <a:t>AboutusComponent</a:t>
            </a:r>
            <a:r>
              <a:rPr lang="en-US" sz="1400" dirty="0" smtClean="0"/>
              <a:t> } from './</a:t>
            </a:r>
            <a:r>
              <a:rPr lang="en-US" sz="1400" dirty="0" err="1" smtClean="0"/>
              <a:t>aboutus</a:t>
            </a:r>
            <a:r>
              <a:rPr lang="en-US" sz="1400" dirty="0" smtClean="0"/>
              <a:t>/</a:t>
            </a:r>
            <a:r>
              <a:rPr lang="en-US" sz="1400" dirty="0" err="1" smtClean="0"/>
              <a:t>aboutus.component</a:t>
            </a:r>
            <a:r>
              <a:rPr lang="en-US" sz="1400" dirty="0" smtClean="0"/>
              <a:t>';</a:t>
            </a:r>
          </a:p>
          <a:p>
            <a:pPr fontAlgn="base"/>
            <a:r>
              <a:rPr lang="en-US" sz="1400" dirty="0" smtClean="0"/>
              <a:t>import { </a:t>
            </a:r>
            <a:r>
              <a:rPr lang="en-US" sz="1400" dirty="0" err="1" smtClean="0"/>
              <a:t>ContactusComponent</a:t>
            </a:r>
            <a:r>
              <a:rPr lang="en-US" sz="1400" dirty="0" smtClean="0"/>
              <a:t> } from './</a:t>
            </a:r>
            <a:r>
              <a:rPr lang="en-US" sz="1400" dirty="0" err="1" smtClean="0"/>
              <a:t>contactus</a:t>
            </a:r>
            <a:r>
              <a:rPr lang="en-US" sz="1400" dirty="0" smtClean="0"/>
              <a:t>/</a:t>
            </a:r>
            <a:r>
              <a:rPr lang="en-US" sz="1400" dirty="0" err="1" smtClean="0"/>
              <a:t>contactus.component</a:t>
            </a:r>
            <a:r>
              <a:rPr lang="en-US" sz="1400" dirty="0" smtClean="0"/>
              <a:t>';</a:t>
            </a:r>
          </a:p>
          <a:p>
            <a:pPr fontAlgn="base"/>
            <a:r>
              <a:rPr lang="en-US" sz="1400" dirty="0" smtClean="0"/>
              <a:t>import { </a:t>
            </a:r>
            <a:r>
              <a:rPr lang="en-US" sz="1400" dirty="0" err="1" smtClean="0"/>
              <a:t>HomeComponent</a:t>
            </a:r>
            <a:r>
              <a:rPr lang="en-US" sz="1400" dirty="0" smtClean="0"/>
              <a:t> } from './home/</a:t>
            </a:r>
            <a:r>
              <a:rPr lang="en-US" sz="1400" dirty="0" err="1" smtClean="0"/>
              <a:t>home.component</a:t>
            </a:r>
            <a:r>
              <a:rPr lang="en-US" sz="1400" dirty="0" smtClean="0"/>
              <a:t>';</a:t>
            </a:r>
          </a:p>
          <a:p>
            <a:pPr fontAlgn="base"/>
            <a:r>
              <a:rPr lang="en-US" sz="1400" dirty="0" smtClean="0"/>
              <a:t> </a:t>
            </a:r>
          </a:p>
          <a:p>
            <a:pPr fontAlgn="base"/>
            <a:r>
              <a:rPr lang="en-US" sz="1400" dirty="0" smtClean="0"/>
              <a:t> </a:t>
            </a:r>
          </a:p>
          <a:p>
            <a:pPr fontAlgn="base"/>
            <a:r>
              <a:rPr lang="en-US" sz="1400" dirty="0" smtClean="0"/>
              <a:t>const </a:t>
            </a:r>
            <a:r>
              <a:rPr lang="en-US" sz="1400" dirty="0" err="1" smtClean="0"/>
              <a:t>AppRoutes</a:t>
            </a:r>
            <a:r>
              <a:rPr lang="en-US" sz="1400" dirty="0" smtClean="0"/>
              <a:t>: Routes = [</a:t>
            </a:r>
          </a:p>
          <a:p>
            <a:pPr fontAlgn="base"/>
            <a:r>
              <a:rPr lang="en-US" sz="1400" dirty="0" smtClean="0"/>
              <a:t>  { path: 'about', component: </a:t>
            </a:r>
            <a:r>
              <a:rPr lang="en-US" sz="1400" dirty="0" err="1" smtClean="0"/>
              <a:t>AboutusComponent</a:t>
            </a:r>
            <a:r>
              <a:rPr lang="en-US" sz="1400" dirty="0" smtClean="0"/>
              <a:t> },</a:t>
            </a:r>
          </a:p>
          <a:p>
            <a:pPr fontAlgn="base"/>
            <a:r>
              <a:rPr lang="en-US" sz="1400" dirty="0" smtClean="0"/>
              <a:t>  { path: 'Home', component: </a:t>
            </a:r>
            <a:r>
              <a:rPr lang="en-US" sz="1400" dirty="0" err="1" smtClean="0"/>
              <a:t>HomeComponent</a:t>
            </a:r>
            <a:r>
              <a:rPr lang="en-US" sz="1400" dirty="0" smtClean="0"/>
              <a:t> },</a:t>
            </a:r>
          </a:p>
          <a:p>
            <a:pPr fontAlgn="base"/>
            <a:r>
              <a:rPr lang="en-US" sz="1400" dirty="0" smtClean="0"/>
              <a:t>  { path: '</a:t>
            </a:r>
            <a:r>
              <a:rPr lang="en-US" sz="1400" dirty="0" err="1" smtClean="0"/>
              <a:t>ContactUs</a:t>
            </a:r>
            <a:r>
              <a:rPr lang="en-US" sz="1400" dirty="0" smtClean="0"/>
              <a:t>', component: </a:t>
            </a:r>
            <a:r>
              <a:rPr lang="en-US" sz="1400" dirty="0" err="1" smtClean="0"/>
              <a:t>ContactusComponent</a:t>
            </a:r>
            <a:r>
              <a:rPr lang="en-US" sz="1400" dirty="0" smtClean="0"/>
              <a:t> }</a:t>
            </a:r>
          </a:p>
          <a:p>
            <a:pPr fontAlgn="base"/>
            <a:r>
              <a:rPr lang="en-US" sz="1400" dirty="0" smtClean="0"/>
              <a:t>]</a:t>
            </a:r>
          </a:p>
          <a:p>
            <a:pPr fontAlgn="base"/>
            <a:r>
              <a:rPr lang="en-US" sz="1400" dirty="0" smtClean="0"/>
              <a:t> </a:t>
            </a:r>
          </a:p>
          <a:p>
            <a:pPr fontAlgn="base"/>
            <a:r>
              <a:rPr lang="en-US" sz="1400" dirty="0" smtClean="0"/>
              <a:t>@</a:t>
            </a:r>
            <a:r>
              <a:rPr lang="en-US" sz="1400" dirty="0" err="1" smtClean="0"/>
              <a:t>NgModule</a:t>
            </a:r>
            <a:r>
              <a:rPr lang="en-US" sz="1400" dirty="0" smtClean="0"/>
              <a:t>({</a:t>
            </a:r>
          </a:p>
          <a:p>
            <a:pPr fontAlgn="base"/>
            <a:r>
              <a:rPr lang="en-US" sz="1400" dirty="0" smtClean="0"/>
              <a:t>  declarations: [</a:t>
            </a:r>
          </a:p>
          <a:p>
            <a:pPr fontAlgn="base"/>
            <a:r>
              <a:rPr lang="en-US" sz="1400" dirty="0" smtClean="0"/>
              <a:t>    </a:t>
            </a:r>
            <a:r>
              <a:rPr lang="en-US" sz="1400" dirty="0" err="1" smtClean="0"/>
              <a:t>AppComponent</a:t>
            </a:r>
            <a:r>
              <a:rPr lang="en-US" sz="1400" dirty="0" smtClean="0"/>
              <a:t>,</a:t>
            </a:r>
          </a:p>
          <a:p>
            <a:pPr fontAlgn="base"/>
            <a:r>
              <a:rPr lang="en-US" sz="1400" dirty="0" smtClean="0"/>
              <a:t>    </a:t>
            </a:r>
            <a:r>
              <a:rPr lang="en-US" sz="1400" dirty="0" err="1" smtClean="0"/>
              <a:t>AboutusComponent</a:t>
            </a:r>
            <a:r>
              <a:rPr lang="en-US" sz="1400" dirty="0" smtClean="0"/>
              <a:t>,</a:t>
            </a:r>
          </a:p>
          <a:p>
            <a:pPr fontAlgn="base"/>
            <a:r>
              <a:rPr lang="en-US" sz="1400" dirty="0" smtClean="0"/>
              <a:t>    </a:t>
            </a:r>
            <a:r>
              <a:rPr lang="en-US" sz="1400" dirty="0" err="1" smtClean="0"/>
              <a:t>ContactusComponent</a:t>
            </a:r>
            <a:r>
              <a:rPr lang="en-US" sz="1400" dirty="0" smtClean="0"/>
              <a:t>,</a:t>
            </a:r>
          </a:p>
          <a:p>
            <a:pPr fontAlgn="base"/>
            <a:r>
              <a:rPr lang="en-US" sz="1400" dirty="0" smtClean="0"/>
              <a:t>    </a:t>
            </a:r>
            <a:r>
              <a:rPr lang="en-US" sz="1400" dirty="0" err="1" smtClean="0"/>
              <a:t>HomeComponent</a:t>
            </a:r>
            <a:r>
              <a:rPr lang="en-US" sz="1400" dirty="0" smtClean="0"/>
              <a:t>,</a:t>
            </a:r>
          </a:p>
          <a:p>
            <a:pPr fontAlgn="base"/>
            <a:r>
              <a:rPr lang="en-US" sz="1400" dirty="0" smtClean="0"/>
              <a:t> </a:t>
            </a:r>
          </a:p>
          <a:p>
            <a:pPr fontAlgn="base"/>
            <a:r>
              <a:rPr lang="en-US" sz="1400" dirty="0" smtClean="0"/>
              <a:t>  ],</a:t>
            </a:r>
          </a:p>
        </p:txBody>
      </p:sp>
      <p:sp>
        <p:nvSpPr>
          <p:cNvPr id="3" name="Rectangle 2"/>
          <p:cNvSpPr/>
          <p:nvPr/>
        </p:nvSpPr>
        <p:spPr>
          <a:xfrm>
            <a:off x="5334000" y="3429000"/>
            <a:ext cx="4572000" cy="3139321"/>
          </a:xfrm>
          <a:prstGeom prst="rect">
            <a:avLst/>
          </a:prstGeom>
        </p:spPr>
        <p:txBody>
          <a:bodyPr>
            <a:spAutoFit/>
          </a:bodyPr>
          <a:lstStyle/>
          <a:p>
            <a:pPr fontAlgn="base"/>
            <a:r>
              <a:rPr lang="en-US" dirty="0" smtClean="0"/>
              <a:t> imports: [</a:t>
            </a:r>
          </a:p>
          <a:p>
            <a:pPr fontAlgn="base"/>
            <a:r>
              <a:rPr lang="en-US" dirty="0" smtClean="0"/>
              <a:t>    </a:t>
            </a:r>
            <a:r>
              <a:rPr lang="en-US" dirty="0" err="1" smtClean="0"/>
              <a:t>BrowserModule</a:t>
            </a:r>
            <a:r>
              <a:rPr lang="en-US" dirty="0" smtClean="0"/>
              <a:t>,</a:t>
            </a:r>
          </a:p>
          <a:p>
            <a:pPr fontAlgn="base"/>
            <a:r>
              <a:rPr lang="en-US" dirty="0" smtClean="0"/>
              <a:t>    </a:t>
            </a:r>
            <a:r>
              <a:rPr lang="en-US" dirty="0" err="1" smtClean="0"/>
              <a:t>FormsModule</a:t>
            </a:r>
            <a:r>
              <a:rPr lang="en-US" dirty="0" smtClean="0"/>
              <a:t>,</a:t>
            </a:r>
          </a:p>
          <a:p>
            <a:pPr fontAlgn="base"/>
            <a:r>
              <a:rPr lang="en-US" dirty="0" smtClean="0"/>
              <a:t>    </a:t>
            </a:r>
            <a:r>
              <a:rPr lang="en-US" dirty="0" err="1" smtClean="0"/>
              <a:t>HttpModule</a:t>
            </a:r>
            <a:r>
              <a:rPr lang="en-US" dirty="0" smtClean="0"/>
              <a:t>,</a:t>
            </a:r>
          </a:p>
          <a:p>
            <a:pPr fontAlgn="base"/>
            <a:r>
              <a:rPr lang="en-US" dirty="0" smtClean="0"/>
              <a:t>    </a:t>
            </a:r>
            <a:r>
              <a:rPr lang="en-US" dirty="0" err="1" smtClean="0"/>
              <a:t>RouterModule.forRoot</a:t>
            </a:r>
            <a:r>
              <a:rPr lang="en-US" dirty="0" smtClean="0"/>
              <a:t>(</a:t>
            </a:r>
            <a:r>
              <a:rPr lang="en-US" dirty="0" err="1" smtClean="0"/>
              <a:t>AppRoutes</a:t>
            </a:r>
            <a:r>
              <a:rPr lang="en-US" dirty="0" smtClean="0"/>
              <a:t>)</a:t>
            </a:r>
          </a:p>
          <a:p>
            <a:pPr fontAlgn="base"/>
            <a:r>
              <a:rPr lang="en-US" dirty="0" smtClean="0"/>
              <a:t>  ],</a:t>
            </a:r>
          </a:p>
          <a:p>
            <a:pPr fontAlgn="base"/>
            <a:r>
              <a:rPr lang="en-US" dirty="0" smtClean="0"/>
              <a:t>  // Add provider</a:t>
            </a:r>
          </a:p>
          <a:p>
            <a:pPr fontAlgn="base"/>
            <a:r>
              <a:rPr lang="en-US" dirty="0" smtClean="0"/>
              <a:t>  providers: [],</a:t>
            </a:r>
          </a:p>
          <a:p>
            <a:pPr fontAlgn="base"/>
            <a:r>
              <a:rPr lang="en-US" dirty="0" smtClean="0"/>
              <a:t>  bootstrap: [</a:t>
            </a:r>
            <a:r>
              <a:rPr lang="en-US" dirty="0" err="1" smtClean="0"/>
              <a:t>AppComponent</a:t>
            </a:r>
            <a:r>
              <a:rPr lang="en-US" dirty="0" smtClean="0"/>
              <a:t>]</a:t>
            </a:r>
          </a:p>
          <a:p>
            <a:pPr fontAlgn="base"/>
            <a:r>
              <a:rPr lang="en-US" dirty="0" smtClean="0"/>
              <a:t>})</a:t>
            </a:r>
          </a:p>
          <a:p>
            <a:pPr fontAlgn="base"/>
            <a:r>
              <a:rPr lang="en-US" dirty="0" smtClean="0"/>
              <a:t>export class </a:t>
            </a:r>
            <a:r>
              <a:rPr lang="en-US" dirty="0" err="1" smtClean="0"/>
              <a:t>AppModule</a:t>
            </a:r>
            <a:r>
              <a:rPr lang="en-US" dirty="0" smtClean="0"/>
              <a:t> { }</a:t>
            </a:r>
            <a:endParaRPr lang="en-US" dirty="0"/>
          </a:p>
        </p:txBody>
      </p:sp>
      <p:sp>
        <p:nvSpPr>
          <p:cNvPr id="4" name="Footer Placeholder 3"/>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1000" y="381000"/>
            <a:ext cx="4486613" cy="369332"/>
          </a:xfrm>
          <a:prstGeom prst="rect">
            <a:avLst/>
          </a:prstGeom>
          <a:noFill/>
        </p:spPr>
        <p:txBody>
          <a:bodyPr wrap="none" rtlCol="0">
            <a:spAutoFit/>
          </a:bodyPr>
          <a:lstStyle/>
          <a:p>
            <a:r>
              <a:rPr lang="en-US" dirty="0" smtClean="0"/>
              <a:t>Make changes in </a:t>
            </a:r>
            <a:r>
              <a:rPr lang="en-US" dirty="0" err="1" smtClean="0"/>
              <a:t>app.component.ts</a:t>
            </a:r>
            <a:r>
              <a:rPr lang="en-US" dirty="0" smtClean="0"/>
              <a:t> as follows</a:t>
            </a:r>
            <a:endParaRPr lang="en-US" dirty="0"/>
          </a:p>
        </p:txBody>
      </p:sp>
      <p:sp>
        <p:nvSpPr>
          <p:cNvPr id="4" name="Rectangle 3"/>
          <p:cNvSpPr/>
          <p:nvPr/>
        </p:nvSpPr>
        <p:spPr>
          <a:xfrm>
            <a:off x="1066800" y="990600"/>
            <a:ext cx="8305800" cy="5078313"/>
          </a:xfrm>
          <a:prstGeom prst="rect">
            <a:avLst/>
          </a:prstGeom>
        </p:spPr>
        <p:txBody>
          <a:bodyPr wrap="square">
            <a:spAutoFit/>
          </a:bodyPr>
          <a:lstStyle/>
          <a:p>
            <a:r>
              <a:rPr lang="en-US" dirty="0" smtClean="0"/>
              <a:t>import { Component } from '@angular/core';</a:t>
            </a:r>
          </a:p>
          <a:p>
            <a:r>
              <a:rPr lang="en-US" dirty="0" smtClean="0"/>
              <a:t>@Component({</a:t>
            </a:r>
          </a:p>
          <a:p>
            <a:r>
              <a:rPr lang="en-US" dirty="0" smtClean="0"/>
              <a:t>  selector: 'app-root',</a:t>
            </a:r>
          </a:p>
          <a:p>
            <a:r>
              <a:rPr lang="en-US" dirty="0" smtClean="0"/>
              <a:t>  template: `</a:t>
            </a:r>
          </a:p>
          <a:p>
            <a:r>
              <a:rPr lang="en-US" dirty="0" smtClean="0"/>
              <a:t> &lt;router-outlet&gt;&lt;/router-outlet&gt;</a:t>
            </a:r>
          </a:p>
          <a:p>
            <a:r>
              <a:rPr lang="en-US" dirty="0" smtClean="0"/>
              <a:t>    `,</a:t>
            </a:r>
          </a:p>
          <a:p>
            <a:r>
              <a:rPr lang="en-US" dirty="0" smtClean="0"/>
              <a:t>  styles: [`</a:t>
            </a:r>
          </a:p>
          <a:p>
            <a:r>
              <a:rPr lang="en-US" dirty="0" smtClean="0"/>
              <a:t> p</a:t>
            </a:r>
          </a:p>
          <a:p>
            <a:r>
              <a:rPr lang="en-US" dirty="0" smtClean="0"/>
              <a:t>  {</a:t>
            </a:r>
          </a:p>
          <a:p>
            <a:r>
              <a:rPr lang="en-US" dirty="0" smtClean="0"/>
              <a:t>    background-</a:t>
            </a:r>
            <a:r>
              <a:rPr lang="en-US" dirty="0" err="1" smtClean="0"/>
              <a:t>color:silver</a:t>
            </a:r>
            <a:r>
              <a:rPr lang="en-US" dirty="0" smtClean="0"/>
              <a:t>;</a:t>
            </a:r>
          </a:p>
          <a:p>
            <a:r>
              <a:rPr lang="en-US" dirty="0" smtClean="0"/>
              <a:t>    font-size : 26px;</a:t>
            </a:r>
          </a:p>
          <a:p>
            <a:r>
              <a:rPr lang="en-US" dirty="0" smtClean="0"/>
              <a:t>  }</a:t>
            </a:r>
          </a:p>
          <a:p>
            <a:r>
              <a:rPr lang="en-US" dirty="0" smtClean="0"/>
              <a:t> </a:t>
            </a:r>
          </a:p>
          <a:p>
            <a:r>
              <a:rPr lang="en-US" dirty="0" smtClean="0"/>
              <a:t>  `],</a:t>
            </a:r>
          </a:p>
          <a:p>
            <a:endParaRPr lang="en-US" dirty="0" smtClean="0"/>
          </a:p>
          <a:p>
            <a:r>
              <a:rPr lang="en-US" dirty="0" smtClean="0"/>
              <a:t>})</a:t>
            </a:r>
          </a:p>
          <a:p>
            <a:r>
              <a:rPr lang="en-US" dirty="0" smtClean="0"/>
              <a:t>export class </a:t>
            </a:r>
            <a:r>
              <a:rPr lang="en-US" dirty="0" err="1" smtClean="0"/>
              <a:t>AppComponent</a:t>
            </a:r>
            <a:r>
              <a:rPr lang="en-US" dirty="0" smtClean="0"/>
              <a:t> {</a:t>
            </a:r>
          </a:p>
          <a:p>
            <a:r>
              <a:rPr lang="en-US" dirty="0" smtClean="0"/>
              <a:t>  }</a:t>
            </a:r>
            <a:endParaRPr lang="en-US" dirty="0"/>
          </a:p>
        </p:txBody>
      </p:sp>
      <p:pic>
        <p:nvPicPr>
          <p:cNvPr id="45058" name="Picture 2" descr="https://yogeshdotnet.com/wp-content/uploads/angular4-routing-example2.jpg"/>
          <p:cNvPicPr>
            <a:picLocks noChangeAspect="1" noChangeArrowheads="1"/>
          </p:cNvPicPr>
          <p:nvPr/>
        </p:nvPicPr>
        <p:blipFill>
          <a:blip r:embed="rId2" cstate="print"/>
          <a:srcRect/>
          <a:stretch>
            <a:fillRect/>
          </a:stretch>
        </p:blipFill>
        <p:spPr bwMode="auto">
          <a:xfrm>
            <a:off x="5181600" y="3505200"/>
            <a:ext cx="3143250" cy="1428750"/>
          </a:xfrm>
          <a:prstGeom prst="rect">
            <a:avLst/>
          </a:prstGeom>
          <a:noFill/>
        </p:spPr>
      </p:pic>
      <p:sp>
        <p:nvSpPr>
          <p:cNvPr id="5" name="Footer Placeholder 4"/>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8600" y="228600"/>
            <a:ext cx="8092408" cy="6617196"/>
          </a:xfrm>
          <a:prstGeom prst="rect">
            <a:avLst/>
          </a:prstGeom>
          <a:noFill/>
        </p:spPr>
        <p:txBody>
          <a:bodyPr wrap="none" rtlCol="0">
            <a:spAutoFit/>
          </a:bodyPr>
          <a:lstStyle/>
          <a:p>
            <a:r>
              <a:rPr lang="en-US" sz="2000" b="1" dirty="0" smtClean="0">
                <a:solidFill>
                  <a:srgbClr val="0070C0"/>
                </a:solidFill>
              </a:rPr>
              <a:t>Services:</a:t>
            </a:r>
          </a:p>
          <a:p>
            <a:r>
              <a:rPr lang="en-US" dirty="0" smtClean="0"/>
              <a:t>Services are written by just defining a typescript(with extension .</a:t>
            </a:r>
            <a:r>
              <a:rPr lang="en-US" dirty="0" err="1" smtClean="0"/>
              <a:t>service.ts</a:t>
            </a:r>
            <a:r>
              <a:rPr lang="en-US" dirty="0" smtClean="0"/>
              <a:t>) class</a:t>
            </a:r>
          </a:p>
          <a:p>
            <a:r>
              <a:rPr lang="en-US" dirty="0" smtClean="0"/>
              <a:t> with decorator @</a:t>
            </a:r>
            <a:r>
              <a:rPr lang="en-US" dirty="0" err="1" smtClean="0"/>
              <a:t>Injectable</a:t>
            </a:r>
            <a:r>
              <a:rPr lang="en-US" dirty="0" smtClean="0"/>
              <a:t> annotation. </a:t>
            </a:r>
          </a:p>
          <a:p>
            <a:endParaRPr lang="en-US" dirty="0" smtClean="0"/>
          </a:p>
          <a:p>
            <a:pPr fontAlgn="base"/>
            <a:r>
              <a:rPr lang="en-US" dirty="0" smtClean="0"/>
              <a:t>Step 1: First we create service using angular </a:t>
            </a:r>
            <a:r>
              <a:rPr lang="en-US" dirty="0" err="1" smtClean="0"/>
              <a:t>cli</a:t>
            </a:r>
            <a:r>
              <a:rPr lang="en-US" dirty="0" smtClean="0"/>
              <a:t>. Write following angular </a:t>
            </a:r>
            <a:r>
              <a:rPr lang="en-US" dirty="0" err="1" smtClean="0"/>
              <a:t>cli</a:t>
            </a:r>
            <a:r>
              <a:rPr lang="en-US" dirty="0" smtClean="0"/>
              <a:t> command</a:t>
            </a:r>
          </a:p>
          <a:p>
            <a:pPr fontAlgn="base"/>
            <a:r>
              <a:rPr lang="en-US" dirty="0" smtClean="0"/>
              <a:t> into integrated terminal</a:t>
            </a:r>
          </a:p>
          <a:p>
            <a:pPr fontAlgn="base"/>
            <a:r>
              <a:rPr lang="en-US" b="1" dirty="0" err="1" smtClean="0"/>
              <a:t>ng</a:t>
            </a:r>
            <a:r>
              <a:rPr lang="en-US" b="1" dirty="0" smtClean="0"/>
              <a:t> g service data</a:t>
            </a:r>
            <a:endParaRPr lang="en-US" dirty="0" smtClean="0"/>
          </a:p>
          <a:p>
            <a:pPr fontAlgn="base"/>
            <a:r>
              <a:rPr lang="en-US" dirty="0" smtClean="0"/>
              <a:t>It will create two files named </a:t>
            </a:r>
            <a:r>
              <a:rPr lang="en-US" dirty="0" err="1" smtClean="0"/>
              <a:t>data.service.ts</a:t>
            </a:r>
            <a:r>
              <a:rPr lang="en-US" dirty="0" smtClean="0"/>
              <a:t> and </a:t>
            </a:r>
            <a:r>
              <a:rPr lang="en-US" dirty="0" err="1" smtClean="0"/>
              <a:t>data.service.spec.ts</a:t>
            </a:r>
            <a:r>
              <a:rPr lang="en-US" dirty="0" smtClean="0"/>
              <a:t>.</a:t>
            </a:r>
          </a:p>
          <a:p>
            <a:pPr fontAlgn="base"/>
            <a:r>
              <a:rPr lang="en-US" dirty="0" smtClean="0"/>
              <a:t>Step 2: Write the following code into </a:t>
            </a:r>
            <a:r>
              <a:rPr lang="en-US" dirty="0" err="1" smtClean="0"/>
              <a:t>service.ts</a:t>
            </a:r>
            <a:endParaRPr lang="en-US" dirty="0" smtClean="0"/>
          </a:p>
          <a:p>
            <a:r>
              <a:rPr lang="en-US" dirty="0" smtClean="0"/>
              <a:t> </a:t>
            </a:r>
            <a:r>
              <a:rPr lang="en-US" sz="1600" dirty="0" smtClean="0"/>
              <a:t>import { </a:t>
            </a:r>
            <a:r>
              <a:rPr lang="en-US" sz="1600" dirty="0" err="1" smtClean="0"/>
              <a:t>Injectable</a:t>
            </a:r>
            <a:r>
              <a:rPr lang="en-US" sz="1600" dirty="0" smtClean="0"/>
              <a:t> } from '@angular/core';</a:t>
            </a:r>
          </a:p>
          <a:p>
            <a:pPr fontAlgn="base"/>
            <a:r>
              <a:rPr lang="en-US" sz="1600" dirty="0" smtClean="0"/>
              <a:t> @</a:t>
            </a:r>
            <a:r>
              <a:rPr lang="en-US" sz="1600" dirty="0" err="1" smtClean="0"/>
              <a:t>Injectable</a:t>
            </a:r>
            <a:r>
              <a:rPr lang="en-US" sz="1600" dirty="0" smtClean="0"/>
              <a:t>()</a:t>
            </a:r>
          </a:p>
          <a:p>
            <a:pPr fontAlgn="base"/>
            <a:r>
              <a:rPr lang="en-US" sz="1600" dirty="0" smtClean="0"/>
              <a:t>export class </a:t>
            </a:r>
            <a:r>
              <a:rPr lang="en-US" sz="1600" dirty="0" err="1" smtClean="0"/>
              <a:t>DataService</a:t>
            </a:r>
            <a:r>
              <a:rPr lang="en-US" sz="1600" dirty="0" smtClean="0"/>
              <a:t> {</a:t>
            </a:r>
          </a:p>
          <a:p>
            <a:pPr fontAlgn="base"/>
            <a:r>
              <a:rPr lang="en-US" sz="1600" dirty="0" smtClean="0"/>
              <a:t>  // Create array</a:t>
            </a:r>
          </a:p>
          <a:p>
            <a:pPr fontAlgn="base"/>
            <a:r>
              <a:rPr lang="en-US" sz="1600" dirty="0" smtClean="0"/>
              <a:t>  hobbies = [</a:t>
            </a:r>
          </a:p>
          <a:p>
            <a:pPr fontAlgn="base"/>
            <a:r>
              <a:rPr lang="en-US" sz="1600" dirty="0" smtClean="0"/>
              <a:t>    'dancing',</a:t>
            </a:r>
          </a:p>
          <a:p>
            <a:pPr fontAlgn="base"/>
            <a:r>
              <a:rPr lang="en-US" sz="1600" dirty="0" smtClean="0"/>
              <a:t>    'singing',</a:t>
            </a:r>
          </a:p>
          <a:p>
            <a:pPr fontAlgn="base"/>
            <a:r>
              <a:rPr lang="en-US" sz="1600" dirty="0" smtClean="0"/>
              <a:t>    'internet'</a:t>
            </a:r>
          </a:p>
          <a:p>
            <a:pPr fontAlgn="base"/>
            <a:r>
              <a:rPr lang="en-US" sz="1600" dirty="0" smtClean="0"/>
              <a:t>  ];</a:t>
            </a:r>
          </a:p>
          <a:p>
            <a:pPr fontAlgn="base"/>
            <a:r>
              <a:rPr lang="en-US" sz="1600" dirty="0" smtClean="0"/>
              <a:t>  constructor() { }</a:t>
            </a:r>
          </a:p>
          <a:p>
            <a:pPr fontAlgn="base"/>
            <a:r>
              <a:rPr lang="en-US" sz="1600" dirty="0" smtClean="0"/>
              <a:t> // Create simple angular service method</a:t>
            </a:r>
          </a:p>
          <a:p>
            <a:pPr fontAlgn="base"/>
            <a:r>
              <a:rPr lang="en-US" sz="1600" dirty="0" smtClean="0"/>
              <a:t>  </a:t>
            </a:r>
            <a:r>
              <a:rPr lang="en-US" sz="1600" dirty="0" err="1" smtClean="0"/>
              <a:t>servicemethod</a:t>
            </a:r>
            <a:r>
              <a:rPr lang="en-US" sz="1600" dirty="0" smtClean="0"/>
              <a:t>(){</a:t>
            </a:r>
          </a:p>
          <a:p>
            <a:pPr fontAlgn="base"/>
            <a:r>
              <a:rPr lang="en-US" sz="1600" dirty="0" smtClean="0"/>
              <a:t>      return 'Its just a simple service method';</a:t>
            </a:r>
          </a:p>
          <a:p>
            <a:pPr fontAlgn="base"/>
            <a:r>
              <a:rPr lang="en-US" sz="1600" dirty="0" smtClean="0"/>
              <a:t>  } }</a:t>
            </a:r>
          </a:p>
          <a:p>
            <a:r>
              <a:rPr lang="en-US" sz="1600" dirty="0" smtClean="0"/>
              <a:t> </a:t>
            </a:r>
            <a:endParaRPr lang="en-US" dirty="0" smtClean="0"/>
          </a:p>
          <a:p>
            <a:endParaRPr lang="en-US" dirty="0"/>
          </a:p>
        </p:txBody>
      </p:sp>
      <p:sp>
        <p:nvSpPr>
          <p:cNvPr id="3" name="Rectangle 2"/>
          <p:cNvSpPr/>
          <p:nvPr/>
        </p:nvSpPr>
        <p:spPr>
          <a:xfrm>
            <a:off x="4267200" y="4343400"/>
            <a:ext cx="4572000" cy="830997"/>
          </a:xfrm>
          <a:prstGeom prst="rect">
            <a:avLst/>
          </a:prstGeom>
        </p:spPr>
        <p:txBody>
          <a:bodyPr>
            <a:spAutoFit/>
          </a:bodyPr>
          <a:lstStyle/>
          <a:p>
            <a:pPr algn="just" fontAlgn="base"/>
            <a:r>
              <a:rPr lang="en-US" sz="1600" dirty="0" smtClean="0"/>
              <a:t>In the above code block, an array “hobbies” and function “</a:t>
            </a:r>
            <a:r>
              <a:rPr lang="en-US" sz="1600" dirty="0" err="1" smtClean="0"/>
              <a:t>servicemethod</a:t>
            </a:r>
            <a:r>
              <a:rPr lang="en-US" sz="1600" dirty="0" smtClean="0"/>
              <a:t>” are defined which may be used by any components.</a:t>
            </a:r>
          </a:p>
        </p:txBody>
      </p:sp>
      <p:sp>
        <p:nvSpPr>
          <p:cNvPr id="4" name="Footer Placeholder 3"/>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5" name="Rectangle 1"/>
          <p:cNvSpPr>
            <a:spLocks noChangeArrowheads="1"/>
          </p:cNvSpPr>
          <p:nvPr/>
        </p:nvSpPr>
        <p:spPr bwMode="auto">
          <a:xfrm>
            <a:off x="457200" y="381000"/>
            <a:ext cx="7985071" cy="6463308"/>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1C1C1C"/>
                </a:solidFill>
                <a:effectLst/>
                <a:latin typeface="+mj-lt"/>
                <a:ea typeface="Times New Roman" pitchFamily="18" charset="0"/>
                <a:cs typeface="Arial" pitchFamily="34" charset="0"/>
              </a:rPr>
              <a:t>Step 3: Update </a:t>
            </a:r>
            <a:r>
              <a:rPr kumimoji="0" lang="en-US" sz="1600" b="0" i="0" u="none" strike="noStrike" cap="none" normalizeH="0" baseline="0" dirty="0" err="1" smtClean="0">
                <a:ln>
                  <a:noFill/>
                </a:ln>
                <a:solidFill>
                  <a:srgbClr val="1C1C1C"/>
                </a:solidFill>
                <a:effectLst/>
                <a:latin typeface="+mj-lt"/>
                <a:ea typeface="Times New Roman" pitchFamily="18" charset="0"/>
                <a:cs typeface="Arial" pitchFamily="34" charset="0"/>
              </a:rPr>
              <a:t>app.module.ts</a:t>
            </a:r>
            <a:r>
              <a:rPr kumimoji="0" lang="en-US" sz="1600" b="0" i="0" u="none" strike="noStrike" cap="none" normalizeH="0" baseline="0" dirty="0" smtClean="0">
                <a:ln>
                  <a:noFill/>
                </a:ln>
                <a:solidFill>
                  <a:srgbClr val="1C1C1C"/>
                </a:solidFill>
                <a:effectLst/>
                <a:latin typeface="+mj-lt"/>
                <a:ea typeface="Times New Roman" pitchFamily="18" charset="0"/>
                <a:cs typeface="Arial" pitchFamily="34" charset="0"/>
              </a:rPr>
              <a:t> (Pass the reference to newly created service and add providers)</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import {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DataService</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 from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data.service</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import {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BrowserModule</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 from '@angular/platform-browser';</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import {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NgModule</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 from '@angular/core';</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import {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FormsModule</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 from '@angular/forms';</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import {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HttpModule</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 from '@angular/http';</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import {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AppComponent</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 from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app.component</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NgModule</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declarations: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AppComponent</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imports: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BrowserModule</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FormsModule</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HttpModule</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 Add provider</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providers: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DataService</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bootstrap: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AppComponent</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export class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AppModule</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pitchFamily="34" charset="0"/>
              <a:cs typeface="Arial" pitchFamily="34" charset="0"/>
            </a:endParaRPr>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 name="Rectangle 1"/>
          <p:cNvSpPr>
            <a:spLocks noChangeArrowheads="1"/>
          </p:cNvSpPr>
          <p:nvPr/>
        </p:nvSpPr>
        <p:spPr bwMode="auto">
          <a:xfrm>
            <a:off x="381000" y="317748"/>
            <a:ext cx="8313879" cy="6047809"/>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1C1C1C"/>
                </a:solidFill>
                <a:effectLst/>
                <a:latin typeface="+mj-lt"/>
                <a:ea typeface="Times New Roman" pitchFamily="18" charset="0"/>
                <a:cs typeface="Times New Roman" pitchFamily="18" charset="0"/>
              </a:rPr>
              <a:t>Step4 : Update </a:t>
            </a:r>
            <a:r>
              <a:rPr kumimoji="0" lang="en-US" sz="1600" b="0" i="0" u="none" strike="noStrike" cap="none" normalizeH="0" baseline="0" dirty="0" err="1" smtClean="0">
                <a:ln>
                  <a:noFill/>
                </a:ln>
                <a:solidFill>
                  <a:srgbClr val="1C1C1C"/>
                </a:solidFill>
                <a:effectLst/>
                <a:latin typeface="+mj-lt"/>
                <a:ea typeface="Times New Roman" pitchFamily="18" charset="0"/>
                <a:cs typeface="Times New Roman" pitchFamily="18" charset="0"/>
              </a:rPr>
              <a:t>app.component.ts</a:t>
            </a:r>
            <a:r>
              <a:rPr kumimoji="0" lang="en-US" sz="1600" b="0" i="0" u="none" strike="noStrike" cap="none" normalizeH="0" baseline="0" dirty="0" smtClean="0">
                <a:ln>
                  <a:noFill/>
                </a:ln>
                <a:solidFill>
                  <a:srgbClr val="1C1C1C"/>
                </a:solidFill>
                <a:effectLst/>
                <a:latin typeface="+mj-lt"/>
                <a:ea typeface="Times New Roman" pitchFamily="18" charset="0"/>
                <a:cs typeface="Times New Roman" pitchFamily="18" charset="0"/>
              </a:rPr>
              <a:t> as following code</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050" b="0" i="0" u="none" strike="noStrike" cap="none" normalizeH="0" baseline="0" dirty="0" smtClean="0">
                <a:ln>
                  <a:noFill/>
                </a:ln>
                <a:solidFill>
                  <a:srgbClr val="000000"/>
                </a:solidFill>
                <a:effectLst/>
                <a:latin typeface="+mj-lt"/>
                <a:ea typeface="Times New Roman" pitchFamily="18" charset="0"/>
                <a:cs typeface="Courier New" pitchFamily="49" charset="0"/>
              </a:rPr>
              <a:t>import { Component } from '@angular/core';</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05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@Component({</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selector: 'app-root',</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template: `</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&lt;p&gt;hi {{data}}&lt;/p&gt;</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&lt;</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li</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ngFor</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="let h of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itemsarray</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"&gt;</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&lt;b&gt; {{h}} &lt;/b&gt;           </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&lt;/</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li</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&gt;</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styles: [`</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p</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background-</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color:green</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 Don't forget to add reference of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DataService</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providers:[</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DataService</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export class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AppComponent</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 String and array variable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declartion</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data;</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itemsarray</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constructor(private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dataservice</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DataService</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 use property of service</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this.itemsarray</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this.dataservice.hobbies</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 use method of service</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this.data</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this.dataservice.servicemethod</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05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05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1C1C1C"/>
                </a:solidFill>
                <a:effectLst/>
                <a:latin typeface="+mj-lt"/>
                <a:ea typeface="Times New Roman" pitchFamily="18" charset="0"/>
                <a:cs typeface="Arial" pitchFamily="34" charset="0"/>
              </a:rPr>
              <a:t>In above code our custom service instance “</a:t>
            </a:r>
            <a:r>
              <a:rPr kumimoji="0" lang="en-US" sz="1600" b="0" i="0" u="none" strike="noStrike" cap="none" normalizeH="0" baseline="0" dirty="0" err="1" smtClean="0">
                <a:ln>
                  <a:noFill/>
                </a:ln>
                <a:solidFill>
                  <a:srgbClr val="1C1C1C"/>
                </a:solidFill>
                <a:effectLst/>
                <a:latin typeface="+mj-lt"/>
                <a:ea typeface="Times New Roman" pitchFamily="18" charset="0"/>
                <a:cs typeface="Arial" pitchFamily="34" charset="0"/>
              </a:rPr>
              <a:t>dataservice</a:t>
            </a:r>
            <a:r>
              <a:rPr kumimoji="0" lang="en-US" sz="1600" b="0" i="0" u="none" strike="noStrike" cap="none" normalizeH="0" baseline="0" dirty="0" smtClean="0">
                <a:ln>
                  <a:noFill/>
                </a:ln>
                <a:solidFill>
                  <a:srgbClr val="1C1C1C"/>
                </a:solidFill>
                <a:effectLst/>
                <a:latin typeface="+mj-lt"/>
                <a:ea typeface="Times New Roman" pitchFamily="18" charset="0"/>
                <a:cs typeface="Arial" pitchFamily="34" charset="0"/>
              </a:rPr>
              <a:t>” is created and using this instance we are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1C1C1C"/>
                </a:solidFill>
                <a:effectLst/>
                <a:latin typeface="+mj-lt"/>
                <a:ea typeface="Times New Roman" pitchFamily="18" charset="0"/>
                <a:cs typeface="Arial" pitchFamily="34" charset="0"/>
              </a:rPr>
              <a:t>accessing the variable and function of angular custom service.</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p:txBody>
      </p:sp>
      <p:sp>
        <p:nvSpPr>
          <p:cNvPr id="3" name="TextBox 2"/>
          <p:cNvSpPr txBox="1"/>
          <p:nvPr/>
        </p:nvSpPr>
        <p:spPr>
          <a:xfrm>
            <a:off x="6400800" y="2057400"/>
            <a:ext cx="1137043" cy="646331"/>
          </a:xfrm>
          <a:prstGeom prst="rect">
            <a:avLst/>
          </a:prstGeom>
          <a:noFill/>
        </p:spPr>
        <p:txBody>
          <a:bodyPr wrap="none" rtlCol="0">
            <a:spAutoFit/>
          </a:bodyPr>
          <a:lstStyle/>
          <a:p>
            <a:r>
              <a:rPr lang="en-US" dirty="0" smtClean="0"/>
              <a:t>Next step:</a:t>
            </a:r>
          </a:p>
          <a:p>
            <a:r>
              <a:rPr lang="en-US" dirty="0" smtClean="0"/>
              <a:t>Ng serve</a:t>
            </a:r>
            <a:endParaRPr lang="en-US" dirty="0"/>
          </a:p>
        </p:txBody>
      </p:sp>
      <p:sp>
        <p:nvSpPr>
          <p:cNvPr id="4" name="Footer Placeholder 3"/>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TextBox 2"/>
          <p:cNvSpPr txBox="1"/>
          <p:nvPr/>
        </p:nvSpPr>
        <p:spPr>
          <a:xfrm>
            <a:off x="228600" y="304800"/>
            <a:ext cx="3783600" cy="646331"/>
          </a:xfrm>
          <a:prstGeom prst="rect">
            <a:avLst/>
          </a:prstGeom>
          <a:noFill/>
        </p:spPr>
        <p:txBody>
          <a:bodyPr wrap="none" rtlCol="0">
            <a:spAutoFit/>
          </a:bodyPr>
          <a:lstStyle/>
          <a:p>
            <a:r>
              <a:rPr lang="en-US" b="1" dirty="0" smtClean="0">
                <a:solidFill>
                  <a:schemeClr val="accent1">
                    <a:lumMod val="75000"/>
                  </a:schemeClr>
                </a:solidFill>
              </a:rPr>
              <a:t>Angular form control and form group:</a:t>
            </a:r>
          </a:p>
          <a:p>
            <a:endParaRPr lang="en-US" b="1" dirty="0">
              <a:solidFill>
                <a:schemeClr val="accent1">
                  <a:lumMod val="75000"/>
                </a:schemeClr>
              </a:solidFill>
            </a:endParaRPr>
          </a:p>
        </p:txBody>
      </p:sp>
      <p:sp>
        <p:nvSpPr>
          <p:cNvPr id="5" name="Rectangle 4"/>
          <p:cNvSpPr/>
          <p:nvPr/>
        </p:nvSpPr>
        <p:spPr>
          <a:xfrm>
            <a:off x="685800" y="914400"/>
            <a:ext cx="7924800" cy="3970318"/>
          </a:xfrm>
          <a:prstGeom prst="rect">
            <a:avLst/>
          </a:prstGeom>
        </p:spPr>
        <p:txBody>
          <a:bodyPr wrap="square">
            <a:spAutoFit/>
          </a:bodyPr>
          <a:lstStyle/>
          <a:p>
            <a:pPr>
              <a:buFont typeface="Wingdings" pitchFamily="2" charset="2"/>
              <a:buChar char="ü"/>
            </a:pPr>
            <a:r>
              <a:rPr lang="en-US" dirty="0" smtClean="0"/>
              <a:t>When working with reactive forms we create instances of </a:t>
            </a:r>
            <a:r>
              <a:rPr lang="en-US" b="1" dirty="0" err="1" smtClean="0"/>
              <a:t>FormControl</a:t>
            </a:r>
            <a:r>
              <a:rPr lang="en-US" b="1" dirty="0" smtClean="0"/>
              <a:t> </a:t>
            </a:r>
            <a:r>
              <a:rPr lang="en-US" dirty="0" smtClean="0"/>
              <a:t>and </a:t>
            </a:r>
            <a:r>
              <a:rPr lang="en-US" b="1" dirty="0" err="1" smtClean="0"/>
              <a:t>FormGroup</a:t>
            </a:r>
            <a:r>
              <a:rPr lang="en-US" b="1" dirty="0" smtClean="0"/>
              <a:t> </a:t>
            </a:r>
            <a:r>
              <a:rPr lang="en-US" dirty="0" smtClean="0"/>
              <a:t>classes to create a form model.</a:t>
            </a:r>
          </a:p>
          <a:p>
            <a:pPr>
              <a:buFont typeface="Wingdings" pitchFamily="2" charset="2"/>
              <a:buChar char="ü"/>
            </a:pPr>
            <a:r>
              <a:rPr lang="en-US" dirty="0" smtClean="0"/>
              <a:t>To bind an HTML &lt;form&gt; tag in the template to the </a:t>
            </a:r>
            <a:r>
              <a:rPr lang="en-US" b="1" dirty="0" err="1" smtClean="0"/>
              <a:t>FormGroup</a:t>
            </a:r>
            <a:r>
              <a:rPr lang="en-US" b="1" dirty="0" smtClean="0"/>
              <a:t> </a:t>
            </a:r>
            <a:r>
              <a:rPr lang="en-US" dirty="0" smtClean="0"/>
              <a:t>instance in the component class, we use </a:t>
            </a:r>
            <a:r>
              <a:rPr lang="en-US" b="1" dirty="0" err="1" smtClean="0"/>
              <a:t>formGroup</a:t>
            </a:r>
            <a:r>
              <a:rPr lang="en-US" b="1" dirty="0" smtClean="0"/>
              <a:t> </a:t>
            </a:r>
            <a:r>
              <a:rPr lang="en-US" dirty="0" smtClean="0"/>
              <a:t>directive</a:t>
            </a:r>
          </a:p>
          <a:p>
            <a:pPr>
              <a:buFont typeface="Wingdings" pitchFamily="2" charset="2"/>
              <a:buChar char="ü"/>
            </a:pPr>
            <a:r>
              <a:rPr lang="en-US" dirty="0" smtClean="0"/>
              <a:t>To bind an  HTML &lt;input&gt; element in the template to the </a:t>
            </a:r>
            <a:r>
              <a:rPr lang="en-US" b="1" dirty="0" err="1" smtClean="0"/>
              <a:t>FormControl</a:t>
            </a:r>
            <a:r>
              <a:rPr lang="en-US" b="1" dirty="0" smtClean="0"/>
              <a:t> </a:t>
            </a:r>
            <a:r>
              <a:rPr lang="en-US" dirty="0" smtClean="0"/>
              <a:t>instance in the component class, we use </a:t>
            </a:r>
            <a:r>
              <a:rPr lang="en-US" b="1" dirty="0" err="1" smtClean="0"/>
              <a:t>formControlName</a:t>
            </a:r>
            <a:r>
              <a:rPr lang="en-US" b="1" dirty="0" smtClean="0"/>
              <a:t> </a:t>
            </a:r>
            <a:r>
              <a:rPr lang="en-US" dirty="0" smtClean="0"/>
              <a:t>directive</a:t>
            </a:r>
          </a:p>
          <a:p>
            <a:pPr>
              <a:buFont typeface="Wingdings" pitchFamily="2" charset="2"/>
              <a:buChar char="ü"/>
            </a:pPr>
            <a:r>
              <a:rPr lang="en-US" b="1" dirty="0" err="1" smtClean="0"/>
              <a:t>formGroup</a:t>
            </a:r>
            <a:r>
              <a:rPr lang="en-US" b="1" dirty="0" smtClean="0"/>
              <a:t> </a:t>
            </a:r>
            <a:r>
              <a:rPr lang="en-US" dirty="0" smtClean="0"/>
              <a:t>and </a:t>
            </a:r>
            <a:r>
              <a:rPr lang="en-US" b="1" dirty="0" err="1" smtClean="0"/>
              <a:t>formControlName</a:t>
            </a:r>
            <a:r>
              <a:rPr lang="en-US" b="1" dirty="0" smtClean="0"/>
              <a:t> </a:t>
            </a:r>
            <a:r>
              <a:rPr lang="en-US" dirty="0" smtClean="0"/>
              <a:t>directives are provided by the </a:t>
            </a:r>
            <a:r>
              <a:rPr lang="en-US" b="1" dirty="0" err="1" smtClean="0"/>
              <a:t>ReactiveFormsModule</a:t>
            </a:r>
            <a:endParaRPr lang="en-US" b="1" dirty="0" smtClean="0"/>
          </a:p>
          <a:p>
            <a:pPr>
              <a:buFont typeface="Wingdings" pitchFamily="2" charset="2"/>
              <a:buChar char="ü"/>
            </a:pPr>
            <a:endParaRPr lang="en-US" b="1" dirty="0" smtClean="0"/>
          </a:p>
          <a:p>
            <a:endParaRPr lang="en-US" b="1" dirty="0" smtClean="0"/>
          </a:p>
          <a:p>
            <a:endParaRPr lang="en-US" b="1" dirty="0" smtClean="0"/>
          </a:p>
          <a:p>
            <a:r>
              <a:rPr lang="en-US" b="1" dirty="0" err="1" smtClean="0"/>
              <a:t>FormControl</a:t>
            </a:r>
            <a:r>
              <a:rPr lang="en-US" b="1" dirty="0" smtClean="0"/>
              <a:t> </a:t>
            </a:r>
            <a:r>
              <a:rPr lang="en-US" dirty="0" smtClean="0"/>
              <a:t>instance tracks the value and state of the individual html element it is associated with</a:t>
            </a:r>
            <a:br>
              <a:rPr lang="en-US" dirty="0" smtClean="0"/>
            </a:br>
            <a:r>
              <a:rPr lang="en-US" b="1" dirty="0" err="1" smtClean="0"/>
              <a:t>FormGroup</a:t>
            </a:r>
            <a:r>
              <a:rPr lang="en-US" b="1" dirty="0" smtClean="0"/>
              <a:t> </a:t>
            </a:r>
            <a:r>
              <a:rPr lang="en-US" dirty="0" smtClean="0"/>
              <a:t>instance tracks the value and state of all the form controls in it's group</a:t>
            </a:r>
            <a:endParaRPr lang="en-US" dirty="0"/>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533400" y="381000"/>
            <a:ext cx="8077200" cy="3416320"/>
          </a:xfrm>
          <a:prstGeom prst="rect">
            <a:avLst/>
          </a:prstGeom>
        </p:spPr>
        <p:txBody>
          <a:bodyPr wrap="square">
            <a:spAutoFit/>
          </a:bodyPr>
          <a:lstStyle/>
          <a:p>
            <a:pPr algn="just"/>
            <a:r>
              <a:rPr lang="en-US" dirty="0" smtClean="0"/>
              <a:t>To access the </a:t>
            </a:r>
            <a:r>
              <a:rPr lang="en-US" dirty="0" err="1" smtClean="0"/>
              <a:t>FormGroup</a:t>
            </a:r>
            <a:r>
              <a:rPr lang="en-US" dirty="0" smtClean="0"/>
              <a:t> properties use, </a:t>
            </a:r>
            <a:r>
              <a:rPr lang="en-US" b="1" dirty="0" err="1" smtClean="0"/>
              <a:t>employeeForm</a:t>
            </a:r>
            <a:r>
              <a:rPr lang="en-US" b="1" dirty="0" smtClean="0"/>
              <a:t> </a:t>
            </a:r>
            <a:r>
              <a:rPr lang="en-US" dirty="0" smtClean="0"/>
              <a:t>property in the component class. When you press DOT on the </a:t>
            </a:r>
            <a:r>
              <a:rPr lang="en-US" dirty="0" err="1" smtClean="0"/>
              <a:t>employeeForm</a:t>
            </a:r>
            <a:r>
              <a:rPr lang="en-US" dirty="0" smtClean="0"/>
              <a:t> property you can see all the available properties and methods.</a:t>
            </a:r>
          </a:p>
          <a:p>
            <a:pPr algn="just"/>
            <a:endParaRPr lang="en-US" dirty="0" smtClean="0"/>
          </a:p>
          <a:p>
            <a:pPr algn="just"/>
            <a:endParaRPr lang="en-US" dirty="0" smtClean="0"/>
          </a:p>
          <a:p>
            <a:pPr algn="just"/>
            <a:r>
              <a:rPr lang="en-US" dirty="0" smtClean="0"/>
              <a:t>To access a </a:t>
            </a:r>
            <a:r>
              <a:rPr lang="en-US" dirty="0" err="1" smtClean="0"/>
              <a:t>FormControl</a:t>
            </a:r>
            <a:r>
              <a:rPr lang="en-US" dirty="0" smtClean="0"/>
              <a:t> in a </a:t>
            </a:r>
            <a:r>
              <a:rPr lang="en-US" dirty="0" err="1" smtClean="0"/>
              <a:t>FormGroup</a:t>
            </a:r>
            <a:r>
              <a:rPr lang="en-US" dirty="0" smtClean="0"/>
              <a:t>, we can use one of the following 2 ways. </a:t>
            </a:r>
          </a:p>
          <a:p>
            <a:pPr algn="just"/>
            <a:endParaRPr lang="en-US" dirty="0" smtClean="0"/>
          </a:p>
          <a:p>
            <a:pPr algn="just"/>
            <a:r>
              <a:rPr lang="en-US" dirty="0" err="1" smtClean="0"/>
              <a:t>employeeForm.controls.fullName.value</a:t>
            </a:r>
            <a:endParaRPr lang="en-US" dirty="0" smtClean="0"/>
          </a:p>
          <a:p>
            <a:pPr algn="just"/>
            <a:r>
              <a:rPr lang="en-US" dirty="0" err="1" smtClean="0"/>
              <a:t>employeeForm.get</a:t>
            </a:r>
            <a:r>
              <a:rPr lang="en-US" dirty="0" smtClean="0"/>
              <a:t>('</a:t>
            </a:r>
            <a:r>
              <a:rPr lang="en-US" dirty="0" err="1" smtClean="0"/>
              <a:t>fullName</a:t>
            </a:r>
            <a:r>
              <a:rPr lang="en-US" dirty="0" smtClean="0"/>
              <a:t>').value</a:t>
            </a:r>
          </a:p>
          <a:p>
            <a:pPr algn="just"/>
            <a:endParaRPr lang="en-US" dirty="0" smtClean="0"/>
          </a:p>
          <a:p>
            <a:pPr algn="just"/>
            <a:endParaRPr lang="en-US" dirty="0" smtClean="0"/>
          </a:p>
          <a:p>
            <a:pPr algn="just"/>
            <a:endParaRPr lang="en-US" dirty="0"/>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304800" y="381000"/>
            <a:ext cx="8382000" cy="5909310"/>
          </a:xfrm>
          <a:prstGeom prst="rect">
            <a:avLst/>
          </a:prstGeom>
        </p:spPr>
        <p:txBody>
          <a:bodyPr wrap="square">
            <a:spAutoFit/>
          </a:bodyPr>
          <a:lstStyle/>
          <a:p>
            <a:r>
              <a:rPr lang="en-US" sz="2000" b="1" dirty="0" smtClean="0">
                <a:solidFill>
                  <a:schemeClr val="accent1">
                    <a:lumMod val="75000"/>
                  </a:schemeClr>
                </a:solidFill>
              </a:rPr>
              <a:t>Angular Forms:</a:t>
            </a:r>
          </a:p>
          <a:p>
            <a:endParaRPr lang="en-US" dirty="0" smtClean="0"/>
          </a:p>
          <a:p>
            <a:r>
              <a:rPr lang="en-US" dirty="0" smtClean="0"/>
              <a:t>There are 2 ways to create forms in Angular  </a:t>
            </a:r>
          </a:p>
          <a:p>
            <a:pPr>
              <a:buFont typeface="Wingdings" pitchFamily="2" charset="2"/>
              <a:buChar char="ü"/>
            </a:pPr>
            <a:r>
              <a:rPr lang="en-US" dirty="0" smtClean="0"/>
              <a:t>Template Driven Forms</a:t>
            </a:r>
          </a:p>
          <a:p>
            <a:pPr>
              <a:buFont typeface="Wingdings" pitchFamily="2" charset="2"/>
              <a:buChar char="ü"/>
            </a:pPr>
            <a:r>
              <a:rPr lang="en-US" dirty="0" smtClean="0"/>
              <a:t>Reactive Forms (Also called Model Driven Forms)</a:t>
            </a:r>
          </a:p>
          <a:p>
            <a:endParaRPr lang="en-US" dirty="0" smtClean="0"/>
          </a:p>
          <a:p>
            <a:endParaRPr lang="en-US" dirty="0" smtClean="0"/>
          </a:p>
          <a:p>
            <a:pPr algn="just"/>
            <a:r>
              <a:rPr lang="en-US" dirty="0" smtClean="0"/>
              <a:t>As the name implies, </a:t>
            </a:r>
            <a:r>
              <a:rPr lang="en-US" b="1" dirty="0" smtClean="0">
                <a:solidFill>
                  <a:schemeClr val="accent1">
                    <a:lumMod val="75000"/>
                  </a:schemeClr>
                </a:solidFill>
              </a:rPr>
              <a:t>Template Driven Forms </a:t>
            </a:r>
            <a:r>
              <a:rPr lang="en-US" dirty="0" smtClean="0"/>
              <a:t>are heavy on the template meaning we create the form completely in HTML. Template driven forms are easy to build and understand. They are great for creating simple forms. However, creating complex forms using template driven approach is not recommended as the HTML can get very complicated and messy. It is not easy to unit test template forms as the logic is in the HTML. </a:t>
            </a:r>
          </a:p>
          <a:p>
            <a:pPr algn="just"/>
            <a:endParaRPr lang="en-US" dirty="0" smtClean="0"/>
          </a:p>
          <a:p>
            <a:pPr algn="just"/>
            <a:r>
              <a:rPr lang="en-US" b="1" dirty="0" smtClean="0">
                <a:solidFill>
                  <a:schemeClr val="accent1">
                    <a:lumMod val="75000"/>
                  </a:schemeClr>
                </a:solidFill>
              </a:rPr>
              <a:t>Reactive forms </a:t>
            </a:r>
            <a:r>
              <a:rPr lang="en-US" dirty="0" smtClean="0"/>
              <a:t>on the other hand allow us to build the form completely in code. This is more flexible and has many benefits over template forms. For example, it is easy to add form input elements dynamically and adjust validation at run-time based on the decisions made in code. It is also easy to unit test as most of the logic and validation is in the component class. The only downside of reactive forms is that they require more code than template forms.</a:t>
            </a:r>
          </a:p>
          <a:p>
            <a:endParaRPr lang="en-US"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71682" name="Picture 2" descr="angular reactive forms tutorial"/>
          <p:cNvPicPr>
            <a:picLocks noChangeAspect="1" noChangeArrowheads="1"/>
          </p:cNvPicPr>
          <p:nvPr/>
        </p:nvPicPr>
        <p:blipFill>
          <a:blip r:embed="rId2"/>
          <a:srcRect/>
          <a:stretch>
            <a:fillRect/>
          </a:stretch>
        </p:blipFill>
        <p:spPr bwMode="auto">
          <a:xfrm>
            <a:off x="2971800" y="1676400"/>
            <a:ext cx="3324225" cy="2657476"/>
          </a:xfrm>
          <a:prstGeom prst="rect">
            <a:avLst/>
          </a:prstGeom>
          <a:noFill/>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6146" name="Picture 2" descr="C:\Users\Laxmi\Desktop\4.png"/>
          <p:cNvPicPr>
            <a:picLocks noChangeAspect="1" noChangeArrowheads="1"/>
          </p:cNvPicPr>
          <p:nvPr/>
        </p:nvPicPr>
        <p:blipFill>
          <a:blip r:embed="rId2" cstate="print"/>
          <a:srcRect/>
          <a:stretch>
            <a:fillRect/>
          </a:stretch>
        </p:blipFill>
        <p:spPr bwMode="auto">
          <a:xfrm>
            <a:off x="762000" y="1371600"/>
            <a:ext cx="8023293" cy="3954473"/>
          </a:xfrm>
          <a:prstGeom prst="rect">
            <a:avLst/>
          </a:prstGeom>
          <a:noFill/>
        </p:spPr>
      </p:pic>
      <p:sp>
        <p:nvSpPr>
          <p:cNvPr id="5" name="TextBox 4"/>
          <p:cNvSpPr txBox="1"/>
          <p:nvPr/>
        </p:nvSpPr>
        <p:spPr>
          <a:xfrm>
            <a:off x="762000" y="533400"/>
            <a:ext cx="2404120" cy="400110"/>
          </a:xfrm>
          <a:prstGeom prst="rect">
            <a:avLst/>
          </a:prstGeom>
          <a:noFill/>
        </p:spPr>
        <p:txBody>
          <a:bodyPr wrap="none" rtlCol="0">
            <a:spAutoFit/>
          </a:bodyPr>
          <a:lstStyle/>
          <a:p>
            <a:r>
              <a:rPr lang="en-US" sz="2000" b="1" dirty="0" smtClean="0">
                <a:solidFill>
                  <a:schemeClr val="accent1">
                    <a:lumMod val="75000"/>
                  </a:schemeClr>
                </a:solidFill>
              </a:rPr>
              <a:t>Angular Introduction</a:t>
            </a:r>
            <a:endParaRPr lang="en-US" sz="2000" b="1" dirty="0">
              <a:solidFill>
                <a:schemeClr val="accent1">
                  <a:lumMod val="75000"/>
                </a:schemeClr>
              </a:solidFill>
            </a:endParaRP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304800" y="228600"/>
            <a:ext cx="8305800" cy="1754326"/>
          </a:xfrm>
          <a:prstGeom prst="rect">
            <a:avLst/>
          </a:prstGeom>
        </p:spPr>
        <p:txBody>
          <a:bodyPr wrap="square">
            <a:spAutoFit/>
          </a:bodyPr>
          <a:lstStyle/>
          <a:p>
            <a:pPr algn="just"/>
            <a:r>
              <a:rPr lang="en-US" b="1" dirty="0" smtClean="0"/>
              <a:t>Creating a form group model : </a:t>
            </a:r>
          </a:p>
          <a:p>
            <a:pPr algn="just"/>
            <a:r>
              <a:rPr lang="en-US" dirty="0" smtClean="0"/>
              <a:t>Two classes that we commonly use to create a form control tree is </a:t>
            </a:r>
            <a:r>
              <a:rPr lang="en-US" b="1" dirty="0" err="1" smtClean="0"/>
              <a:t>FormGroup</a:t>
            </a:r>
            <a:r>
              <a:rPr lang="en-US" b="1" dirty="0" smtClean="0"/>
              <a:t> </a:t>
            </a:r>
            <a:r>
              <a:rPr lang="en-US" dirty="0" smtClean="0"/>
              <a:t>and </a:t>
            </a:r>
            <a:r>
              <a:rPr lang="en-US" b="1" dirty="0" err="1" smtClean="0"/>
              <a:t>FormControl</a:t>
            </a:r>
            <a:r>
              <a:rPr lang="en-US" dirty="0" smtClean="0"/>
              <a:t>. As the names imply to create a form with a group of controls, we create an instance of </a:t>
            </a:r>
            <a:r>
              <a:rPr lang="en-US" dirty="0" err="1" smtClean="0"/>
              <a:t>FormGroup</a:t>
            </a:r>
            <a:r>
              <a:rPr lang="en-US" dirty="0" smtClean="0"/>
              <a:t> class and to create each input element </a:t>
            </a:r>
            <a:r>
              <a:rPr lang="en-US" dirty="0" err="1" smtClean="0"/>
              <a:t>i.e</a:t>
            </a:r>
            <a:r>
              <a:rPr lang="en-US" dirty="0" smtClean="0"/>
              <a:t> a form control, we create an instance of </a:t>
            </a:r>
            <a:r>
              <a:rPr lang="en-US" dirty="0" err="1" smtClean="0"/>
              <a:t>FormControl</a:t>
            </a:r>
            <a:r>
              <a:rPr lang="en-US" dirty="0" smtClean="0"/>
              <a:t> class. So in the </a:t>
            </a:r>
            <a:r>
              <a:rPr lang="en-US" dirty="0" err="1" smtClean="0"/>
              <a:t>CreateEmployeeComponent</a:t>
            </a:r>
            <a:r>
              <a:rPr lang="en-US" dirty="0" smtClean="0"/>
              <a:t> (create-</a:t>
            </a:r>
            <a:r>
              <a:rPr lang="en-US" dirty="0" err="1" smtClean="0"/>
              <a:t>employee.component.ts</a:t>
            </a:r>
            <a:r>
              <a:rPr lang="en-US" dirty="0" smtClean="0"/>
              <a:t>) class</a:t>
            </a:r>
            <a:endParaRPr lang="en-US" dirty="0"/>
          </a:p>
        </p:txBody>
      </p:sp>
      <p:sp>
        <p:nvSpPr>
          <p:cNvPr id="68609" name="Rectangle 1"/>
          <p:cNvSpPr>
            <a:spLocks noChangeArrowheads="1"/>
          </p:cNvSpPr>
          <p:nvPr/>
        </p:nvSpPr>
        <p:spPr bwMode="auto">
          <a:xfrm>
            <a:off x="2819400" y="2133600"/>
            <a:ext cx="3719288" cy="4308872"/>
          </a:xfrm>
          <a:prstGeom prst="rect">
            <a:avLst/>
          </a:prstGeom>
          <a:solidFill>
            <a:srgbClr val="C0C0C0"/>
          </a:solid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import { Component, </a:t>
            </a:r>
            <a:r>
              <a:rPr kumimoji="0" lang="en-US" sz="1000" b="0" i="0" u="none" strike="noStrike" cap="none" normalizeH="0" baseline="0" dirty="0" err="1" smtClean="0">
                <a:ln>
                  <a:noFill/>
                </a:ln>
                <a:effectLst/>
                <a:latin typeface="Arial" pitchFamily="34" charset="0"/>
                <a:cs typeface="Arial" pitchFamily="34" charset="0"/>
              </a:rPr>
              <a:t>OnInit</a:t>
            </a:r>
            <a:r>
              <a:rPr kumimoji="0" lang="en-US" sz="1000" b="0" i="0" u="none" strike="noStrike" cap="none" normalizeH="0" baseline="0" dirty="0" smtClean="0">
                <a:ln>
                  <a:noFill/>
                </a:ln>
                <a:effectLst/>
                <a:latin typeface="Arial" pitchFamily="34" charset="0"/>
                <a:cs typeface="Arial" pitchFamily="34" charset="0"/>
              </a:rPr>
              <a:t> } from '@angular/core';</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Import </a:t>
            </a:r>
            <a:r>
              <a:rPr kumimoji="0" lang="en-US" sz="1000" b="0" i="0" u="none" strike="noStrike" cap="none" normalizeH="0" baseline="0" dirty="0" err="1" smtClean="0">
                <a:ln>
                  <a:noFill/>
                </a:ln>
                <a:effectLst/>
                <a:latin typeface="Arial" pitchFamily="34" charset="0"/>
                <a:cs typeface="Arial" pitchFamily="34" charset="0"/>
              </a:rPr>
              <a:t>FormGroup</a:t>
            </a:r>
            <a:r>
              <a:rPr kumimoji="0" lang="en-US" sz="1000" b="0" i="0" u="none" strike="noStrike" cap="none" normalizeH="0" baseline="0" dirty="0" smtClean="0">
                <a:ln>
                  <a:noFill/>
                </a:ln>
                <a:effectLst/>
                <a:latin typeface="Arial" pitchFamily="34" charset="0"/>
                <a:cs typeface="Arial" pitchFamily="34" charset="0"/>
              </a:rPr>
              <a:t> and </a:t>
            </a:r>
            <a:r>
              <a:rPr kumimoji="0" lang="en-US" sz="1000" b="0" i="0" u="none" strike="noStrike" cap="none" normalizeH="0" baseline="0" dirty="0" err="1" smtClean="0">
                <a:ln>
                  <a:noFill/>
                </a:ln>
                <a:effectLst/>
                <a:latin typeface="Arial" pitchFamily="34" charset="0"/>
                <a:cs typeface="Arial" pitchFamily="34" charset="0"/>
              </a:rPr>
              <a:t>FormControl</a:t>
            </a:r>
            <a:r>
              <a:rPr kumimoji="0" lang="en-US" sz="1000" b="0" i="0" u="none" strike="noStrike" cap="none" normalizeH="0" baseline="0" dirty="0" smtClean="0">
                <a:ln>
                  <a:noFill/>
                </a:ln>
                <a:effectLst/>
                <a:latin typeface="Arial" pitchFamily="34" charset="0"/>
                <a:cs typeface="Arial" pitchFamily="34" charset="0"/>
              </a:rPr>
              <a:t> classes</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import { </a:t>
            </a:r>
            <a:r>
              <a:rPr kumimoji="0" lang="en-US" sz="1000" b="0" i="0" u="none" strike="noStrike" cap="none" normalizeH="0" baseline="0" dirty="0" err="1" smtClean="0">
                <a:ln>
                  <a:noFill/>
                </a:ln>
                <a:effectLst/>
                <a:latin typeface="Arial" pitchFamily="34" charset="0"/>
                <a:cs typeface="Arial" pitchFamily="34" charset="0"/>
              </a:rPr>
              <a:t>FormGroup</a:t>
            </a:r>
            <a:r>
              <a:rPr kumimoji="0" lang="en-US" sz="1000" b="0" i="0" u="none" strike="noStrike" cap="none" normalizeH="0" baseline="0" dirty="0" smtClean="0">
                <a:ln>
                  <a:noFill/>
                </a:ln>
                <a:effectLst/>
                <a:latin typeface="Arial" pitchFamily="34" charset="0"/>
                <a:cs typeface="Arial" pitchFamily="34" charset="0"/>
              </a:rPr>
              <a:t>, </a:t>
            </a:r>
            <a:r>
              <a:rPr kumimoji="0" lang="en-US" sz="1000" b="0" i="0" u="none" strike="noStrike" cap="none" normalizeH="0" baseline="0" dirty="0" err="1" smtClean="0">
                <a:ln>
                  <a:noFill/>
                </a:ln>
                <a:effectLst/>
                <a:latin typeface="Arial" pitchFamily="34" charset="0"/>
                <a:cs typeface="Arial" pitchFamily="34" charset="0"/>
              </a:rPr>
              <a:t>FormControl</a:t>
            </a:r>
            <a:r>
              <a:rPr kumimoji="0" lang="en-US" sz="1000" b="0" i="0" u="none" strike="noStrike" cap="none" normalizeH="0" baseline="0" dirty="0" smtClean="0">
                <a:ln>
                  <a:noFill/>
                </a:ln>
                <a:effectLst/>
                <a:latin typeface="Arial" pitchFamily="34" charset="0"/>
                <a:cs typeface="Arial" pitchFamily="34" charset="0"/>
              </a:rPr>
              <a:t> } from '@angular/forms';</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a:r>
            <a:br>
              <a:rPr kumimoji="0" lang="en-US" sz="1000" b="0" i="0" u="none" strike="noStrike" cap="none" normalizeH="0" baseline="0" dirty="0" smtClean="0">
                <a:ln>
                  <a:noFill/>
                </a:ln>
                <a:effectLst/>
                <a:latin typeface="Arial" pitchFamily="34" charset="0"/>
                <a:cs typeface="Arial" pitchFamily="34" charset="0"/>
              </a:rPr>
            </a:b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@Component({</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selector: 'app-create-employee',</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a:t>
            </a:r>
            <a:r>
              <a:rPr kumimoji="0" lang="en-US" sz="1000" b="0" i="0" u="none" strike="noStrike" cap="none" normalizeH="0" baseline="0" dirty="0" err="1" smtClean="0">
                <a:ln>
                  <a:noFill/>
                </a:ln>
                <a:effectLst/>
                <a:latin typeface="Arial" pitchFamily="34" charset="0"/>
                <a:cs typeface="Arial" pitchFamily="34" charset="0"/>
              </a:rPr>
              <a:t>templateUrl</a:t>
            </a:r>
            <a:r>
              <a:rPr kumimoji="0" lang="en-US" sz="1000" b="0" i="0" u="none" strike="noStrike" cap="none" normalizeH="0" baseline="0" dirty="0" smtClean="0">
                <a:ln>
                  <a:noFill/>
                </a:ln>
                <a:effectLst/>
                <a:latin typeface="Arial" pitchFamily="34" charset="0"/>
                <a:cs typeface="Arial" pitchFamily="34" charset="0"/>
              </a:rPr>
              <a:t>: './create-</a:t>
            </a:r>
            <a:r>
              <a:rPr kumimoji="0" lang="en-US" sz="1000" b="0" i="0" u="none" strike="noStrike" cap="none" normalizeH="0" baseline="0" dirty="0" err="1" smtClean="0">
                <a:ln>
                  <a:noFill/>
                </a:ln>
                <a:effectLst/>
                <a:latin typeface="Arial" pitchFamily="34" charset="0"/>
                <a:cs typeface="Arial" pitchFamily="34" charset="0"/>
              </a:rPr>
              <a:t>employee.component.html</a:t>
            </a:r>
            <a:r>
              <a:rPr kumimoji="0" lang="en-US" sz="1000" b="0" i="0" u="none" strike="noStrike" cap="none" normalizeH="0" baseline="0" dirty="0" smtClean="0">
                <a:ln>
                  <a:noFill/>
                </a:ln>
                <a:effectLst/>
                <a:latin typeface="Arial" pitchFamily="34" charset="0"/>
                <a:cs typeface="Arial" pitchFamily="34" charset="0"/>
              </a:rPr>
              <a:t>',</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a:t>
            </a:r>
            <a:r>
              <a:rPr kumimoji="0" lang="en-US" sz="1000" b="0" i="0" u="none" strike="noStrike" cap="none" normalizeH="0" baseline="0" dirty="0" err="1" smtClean="0">
                <a:ln>
                  <a:noFill/>
                </a:ln>
                <a:effectLst/>
                <a:latin typeface="Arial" pitchFamily="34" charset="0"/>
                <a:cs typeface="Arial" pitchFamily="34" charset="0"/>
              </a:rPr>
              <a:t>styleUrls</a:t>
            </a:r>
            <a:r>
              <a:rPr kumimoji="0" lang="en-US" sz="1000" b="0" i="0" u="none" strike="noStrike" cap="none" normalizeH="0" baseline="0" dirty="0" smtClean="0">
                <a:ln>
                  <a:noFill/>
                </a:ln>
                <a:effectLst/>
                <a:latin typeface="Arial" pitchFamily="34" charset="0"/>
                <a:cs typeface="Arial" pitchFamily="34" charset="0"/>
              </a:rPr>
              <a:t>: ['./create-</a:t>
            </a:r>
            <a:r>
              <a:rPr kumimoji="0" lang="en-US" sz="1000" b="0" i="0" u="none" strike="noStrike" cap="none" normalizeH="0" baseline="0" dirty="0" err="1" smtClean="0">
                <a:ln>
                  <a:noFill/>
                </a:ln>
                <a:effectLst/>
                <a:latin typeface="Arial" pitchFamily="34" charset="0"/>
                <a:cs typeface="Arial" pitchFamily="34" charset="0"/>
              </a:rPr>
              <a:t>employee.component.css</a:t>
            </a:r>
            <a:r>
              <a:rPr kumimoji="0" lang="en-US" sz="1000" b="0" i="0" u="none" strike="noStrike" cap="none" normalizeH="0" baseline="0" dirty="0" smtClean="0">
                <a:ln>
                  <a:noFill/>
                </a:ln>
                <a:effectLst/>
                <a:latin typeface="Arial" pitchFamily="34" charset="0"/>
                <a:cs typeface="Arial" pitchFamily="34" charset="0"/>
              </a:rPr>
              <a:t>']</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export class </a:t>
            </a:r>
            <a:r>
              <a:rPr kumimoji="0" lang="en-US" sz="1000" b="0" i="0" u="none" strike="noStrike" cap="none" normalizeH="0" baseline="0" dirty="0" err="1" smtClean="0">
                <a:ln>
                  <a:noFill/>
                </a:ln>
                <a:effectLst/>
                <a:latin typeface="Arial" pitchFamily="34" charset="0"/>
                <a:cs typeface="Arial" pitchFamily="34" charset="0"/>
              </a:rPr>
              <a:t>CreateEmployeeComponent</a:t>
            </a:r>
            <a:r>
              <a:rPr kumimoji="0" lang="en-US" sz="1000" b="0" i="0" u="none" strike="noStrike" cap="none" normalizeH="0" baseline="0" dirty="0" smtClean="0">
                <a:ln>
                  <a:noFill/>
                </a:ln>
                <a:effectLst/>
                <a:latin typeface="Arial" pitchFamily="34" charset="0"/>
                <a:cs typeface="Arial" pitchFamily="34" charset="0"/>
              </a:rPr>
              <a:t> implements </a:t>
            </a:r>
            <a:r>
              <a:rPr kumimoji="0" lang="en-US" sz="1000" b="0" i="0" u="none" strike="noStrike" cap="none" normalizeH="0" baseline="0" dirty="0" err="1" smtClean="0">
                <a:ln>
                  <a:noFill/>
                </a:ln>
                <a:effectLst/>
                <a:latin typeface="Arial" pitchFamily="34" charset="0"/>
                <a:cs typeface="Arial" pitchFamily="34" charset="0"/>
              </a:rPr>
              <a:t>OnInit</a:t>
            </a:r>
            <a:r>
              <a:rPr kumimoji="0" lang="en-US" sz="1000" b="0" i="0" u="none" strike="noStrike" cap="none" normalizeH="0" baseline="0" dirty="0" smtClean="0">
                <a:ln>
                  <a:noFill/>
                </a:ln>
                <a:effectLst/>
                <a:latin typeface="Arial" pitchFamily="34" charset="0"/>
                <a:cs typeface="Arial" pitchFamily="34" charset="0"/>
              </a:rPr>
              <a:t> {</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 This </a:t>
            </a:r>
            <a:r>
              <a:rPr kumimoji="0" lang="en-US" sz="1000" b="0" i="0" u="none" strike="noStrike" cap="none" normalizeH="0" baseline="0" dirty="0" err="1" smtClean="0">
                <a:ln>
                  <a:noFill/>
                </a:ln>
                <a:effectLst/>
                <a:latin typeface="Arial" pitchFamily="34" charset="0"/>
                <a:cs typeface="Arial" pitchFamily="34" charset="0"/>
              </a:rPr>
              <a:t>FormGroup</a:t>
            </a:r>
            <a:r>
              <a:rPr kumimoji="0" lang="en-US" sz="1000" b="0" i="0" u="none" strike="noStrike" cap="none" normalizeH="0" baseline="0" dirty="0" smtClean="0">
                <a:ln>
                  <a:noFill/>
                </a:ln>
                <a:effectLst/>
                <a:latin typeface="Arial" pitchFamily="34" charset="0"/>
                <a:cs typeface="Arial" pitchFamily="34" charset="0"/>
              </a:rPr>
              <a:t> contains </a:t>
            </a:r>
            <a:r>
              <a:rPr kumimoji="0" lang="en-US" sz="1000" b="0" i="0" u="none" strike="noStrike" cap="none" normalizeH="0" baseline="0" dirty="0" err="1" smtClean="0">
                <a:ln>
                  <a:noFill/>
                </a:ln>
                <a:effectLst/>
                <a:latin typeface="Arial" pitchFamily="34" charset="0"/>
                <a:cs typeface="Arial" pitchFamily="34" charset="0"/>
              </a:rPr>
              <a:t>fullName</a:t>
            </a:r>
            <a:r>
              <a:rPr kumimoji="0" lang="en-US" sz="1000" b="0" i="0" u="none" strike="noStrike" cap="none" normalizeH="0" baseline="0" dirty="0" smtClean="0">
                <a:ln>
                  <a:noFill/>
                </a:ln>
                <a:effectLst/>
                <a:latin typeface="Arial" pitchFamily="34" charset="0"/>
                <a:cs typeface="Arial" pitchFamily="34" charset="0"/>
              </a:rPr>
              <a:t> and Email form controls</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a:t>
            </a:r>
            <a:r>
              <a:rPr kumimoji="0" lang="en-US" sz="1000" b="0" i="0" u="none" strike="noStrike" cap="none" normalizeH="0" baseline="0" dirty="0" err="1" smtClean="0">
                <a:ln>
                  <a:noFill/>
                </a:ln>
                <a:effectLst/>
                <a:latin typeface="Arial" pitchFamily="34" charset="0"/>
                <a:cs typeface="Arial" pitchFamily="34" charset="0"/>
              </a:rPr>
              <a:t>employeeForm</a:t>
            </a:r>
            <a:r>
              <a:rPr kumimoji="0" lang="en-US" sz="1000" b="0" i="0" u="none" strike="noStrike" cap="none" normalizeH="0" baseline="0" dirty="0" smtClean="0">
                <a:ln>
                  <a:noFill/>
                </a:ln>
                <a:effectLst/>
                <a:latin typeface="Arial" pitchFamily="34" charset="0"/>
                <a:cs typeface="Arial" pitchFamily="34" charset="0"/>
              </a:rPr>
              <a:t>: </a:t>
            </a:r>
            <a:r>
              <a:rPr kumimoji="0" lang="en-US" sz="1000" b="0" i="0" u="none" strike="noStrike" cap="none" normalizeH="0" baseline="0" dirty="0" err="1" smtClean="0">
                <a:ln>
                  <a:noFill/>
                </a:ln>
                <a:effectLst/>
                <a:latin typeface="Arial" pitchFamily="34" charset="0"/>
                <a:cs typeface="Arial" pitchFamily="34" charset="0"/>
              </a:rPr>
              <a:t>FormGroup</a:t>
            </a:r>
            <a:r>
              <a:rPr kumimoji="0" lang="en-US" sz="1000" b="0" i="0" u="none" strike="noStrike" cap="none" normalizeH="0" baseline="0" dirty="0" smtClean="0">
                <a:ln>
                  <a:noFill/>
                </a:ln>
                <a:effectLst/>
                <a:latin typeface="Arial" pitchFamily="34" charset="0"/>
                <a:cs typeface="Arial" pitchFamily="34" charset="0"/>
              </a:rPr>
              <a:t>;</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a:r>
            <a:br>
              <a:rPr kumimoji="0" lang="en-US" sz="1000" b="0" i="0" u="none" strike="noStrike" cap="none" normalizeH="0" baseline="0" dirty="0" smtClean="0">
                <a:ln>
                  <a:noFill/>
                </a:ln>
                <a:effectLst/>
                <a:latin typeface="Arial" pitchFamily="34" charset="0"/>
                <a:cs typeface="Arial" pitchFamily="34" charset="0"/>
              </a:rPr>
            </a:b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constructor() { }</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a:r>
            <a:br>
              <a:rPr kumimoji="0" lang="en-US" sz="1000" b="0" i="0" u="none" strike="noStrike" cap="none" normalizeH="0" baseline="0" dirty="0" smtClean="0">
                <a:ln>
                  <a:noFill/>
                </a:ln>
                <a:effectLst/>
                <a:latin typeface="Arial" pitchFamily="34" charset="0"/>
                <a:cs typeface="Arial" pitchFamily="34" charset="0"/>
              </a:rPr>
            </a:b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 </a:t>
            </a:r>
            <a:r>
              <a:rPr kumimoji="0" lang="en-US" sz="1000" b="0" i="0" u="none" strike="noStrike" cap="none" normalizeH="0" baseline="0" dirty="0" err="1" smtClean="0">
                <a:ln>
                  <a:noFill/>
                </a:ln>
                <a:effectLst/>
                <a:latin typeface="Arial" pitchFamily="34" charset="0"/>
                <a:cs typeface="Arial" pitchFamily="34" charset="0"/>
              </a:rPr>
              <a:t>Initialise</a:t>
            </a:r>
            <a:r>
              <a:rPr kumimoji="0" lang="en-US" sz="1000" b="0" i="0" u="none" strike="noStrike" cap="none" normalizeH="0" baseline="0" dirty="0" smtClean="0">
                <a:ln>
                  <a:noFill/>
                </a:ln>
                <a:effectLst/>
                <a:latin typeface="Arial" pitchFamily="34" charset="0"/>
                <a:cs typeface="Arial" pitchFamily="34" charset="0"/>
              </a:rPr>
              <a:t> the </a:t>
            </a:r>
            <a:r>
              <a:rPr kumimoji="0" lang="en-US" sz="1000" b="0" i="0" u="none" strike="noStrike" cap="none" normalizeH="0" baseline="0" dirty="0" err="1" smtClean="0">
                <a:ln>
                  <a:noFill/>
                </a:ln>
                <a:effectLst/>
                <a:latin typeface="Arial" pitchFamily="34" charset="0"/>
                <a:cs typeface="Arial" pitchFamily="34" charset="0"/>
              </a:rPr>
              <a:t>FormGroup</a:t>
            </a:r>
            <a:r>
              <a:rPr kumimoji="0" lang="en-US" sz="1000" b="0" i="0" u="none" strike="noStrike" cap="none" normalizeH="0" baseline="0" dirty="0" smtClean="0">
                <a:ln>
                  <a:noFill/>
                </a:ln>
                <a:effectLst/>
                <a:latin typeface="Arial" pitchFamily="34" charset="0"/>
                <a:cs typeface="Arial" pitchFamily="34" charset="0"/>
              </a:rPr>
              <a:t> with the 2 </a:t>
            </a:r>
            <a:r>
              <a:rPr kumimoji="0" lang="en-US" sz="1000" b="0" i="0" u="none" strike="noStrike" cap="none" normalizeH="0" baseline="0" dirty="0" err="1" smtClean="0">
                <a:ln>
                  <a:noFill/>
                </a:ln>
                <a:effectLst/>
                <a:latin typeface="Arial" pitchFamily="34" charset="0"/>
                <a:cs typeface="Arial" pitchFamily="34" charset="0"/>
              </a:rPr>
              <a:t>FormControls</a:t>
            </a:r>
            <a:r>
              <a:rPr kumimoji="0" lang="en-US" sz="1000" b="0" i="0" u="none" strike="noStrike" cap="none" normalizeH="0" baseline="0" dirty="0" smtClean="0">
                <a:ln>
                  <a:noFill/>
                </a:ln>
                <a:effectLst/>
                <a:latin typeface="Arial" pitchFamily="34" charset="0"/>
                <a:cs typeface="Arial" pitchFamily="34" charset="0"/>
              </a:rPr>
              <a:t> we need.</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 </a:t>
            </a:r>
            <a:r>
              <a:rPr kumimoji="0" lang="en-US" sz="1000" b="0" i="0" u="none" strike="noStrike" cap="none" normalizeH="0" baseline="0" dirty="0" err="1" smtClean="0">
                <a:ln>
                  <a:noFill/>
                </a:ln>
                <a:effectLst/>
                <a:latin typeface="Arial" pitchFamily="34" charset="0"/>
                <a:cs typeface="Arial" pitchFamily="34" charset="0"/>
              </a:rPr>
              <a:t>ngOnInit</a:t>
            </a:r>
            <a:r>
              <a:rPr kumimoji="0" lang="en-US" sz="1000" b="0" i="0" u="none" strike="noStrike" cap="none" normalizeH="0" baseline="0" dirty="0" smtClean="0">
                <a:ln>
                  <a:noFill/>
                </a:ln>
                <a:effectLst/>
                <a:latin typeface="Arial" pitchFamily="34" charset="0"/>
                <a:cs typeface="Arial" pitchFamily="34" charset="0"/>
              </a:rPr>
              <a:t> ensures the </a:t>
            </a:r>
            <a:r>
              <a:rPr kumimoji="0" lang="en-US" sz="1000" b="0" i="0" u="none" strike="noStrike" cap="none" normalizeH="0" baseline="0" dirty="0" err="1" smtClean="0">
                <a:ln>
                  <a:noFill/>
                </a:ln>
                <a:effectLst/>
                <a:latin typeface="Arial" pitchFamily="34" charset="0"/>
                <a:cs typeface="Arial" pitchFamily="34" charset="0"/>
              </a:rPr>
              <a:t>FormGroup</a:t>
            </a:r>
            <a:r>
              <a:rPr kumimoji="0" lang="en-US" sz="1000" b="0" i="0" u="none" strike="noStrike" cap="none" normalizeH="0" baseline="0" dirty="0" smtClean="0">
                <a:ln>
                  <a:noFill/>
                </a:ln>
                <a:effectLst/>
                <a:latin typeface="Arial" pitchFamily="34" charset="0"/>
                <a:cs typeface="Arial" pitchFamily="34" charset="0"/>
              </a:rPr>
              <a:t> and it's form controls are</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 created when the component is </a:t>
            </a:r>
            <a:r>
              <a:rPr kumimoji="0" lang="en-US" sz="1000" b="0" i="0" u="none" strike="noStrike" cap="none" normalizeH="0" baseline="0" dirty="0" err="1" smtClean="0">
                <a:ln>
                  <a:noFill/>
                </a:ln>
                <a:effectLst/>
                <a:latin typeface="Arial" pitchFamily="34" charset="0"/>
                <a:cs typeface="Arial" pitchFamily="34" charset="0"/>
              </a:rPr>
              <a:t>initialised</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a:t>
            </a:r>
            <a:r>
              <a:rPr kumimoji="0" lang="en-US" sz="1000" b="0" i="0" u="none" strike="noStrike" cap="none" normalizeH="0" baseline="0" dirty="0" err="1" smtClean="0">
                <a:ln>
                  <a:noFill/>
                </a:ln>
                <a:effectLst/>
                <a:latin typeface="Arial" pitchFamily="34" charset="0"/>
                <a:cs typeface="Arial" pitchFamily="34" charset="0"/>
              </a:rPr>
              <a:t>ngOnInit</a:t>
            </a:r>
            <a:r>
              <a:rPr kumimoji="0" lang="en-US" sz="1000" b="0" i="0" u="none" strike="noStrike" cap="none" normalizeH="0" baseline="0" dirty="0" smtClean="0">
                <a:ln>
                  <a:noFill/>
                </a:ln>
                <a:effectLst/>
                <a:latin typeface="Arial" pitchFamily="34" charset="0"/>
                <a:cs typeface="Arial" pitchFamily="34" charset="0"/>
              </a:rPr>
              <a:t>() {</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a:t>
            </a:r>
            <a:r>
              <a:rPr kumimoji="0" lang="en-US" sz="1000" b="0" i="0" u="none" strike="noStrike" cap="none" normalizeH="0" baseline="0" dirty="0" err="1" smtClean="0">
                <a:ln>
                  <a:noFill/>
                </a:ln>
                <a:effectLst/>
                <a:latin typeface="Arial" pitchFamily="34" charset="0"/>
                <a:cs typeface="Arial" pitchFamily="34" charset="0"/>
              </a:rPr>
              <a:t>this.employeeForm</a:t>
            </a:r>
            <a:r>
              <a:rPr kumimoji="0" lang="en-US" sz="1000" b="0" i="0" u="none" strike="noStrike" cap="none" normalizeH="0" baseline="0" dirty="0" smtClean="0">
                <a:ln>
                  <a:noFill/>
                </a:ln>
                <a:effectLst/>
                <a:latin typeface="Arial" pitchFamily="34" charset="0"/>
                <a:cs typeface="Arial" pitchFamily="34" charset="0"/>
              </a:rPr>
              <a:t> = new </a:t>
            </a:r>
            <a:r>
              <a:rPr kumimoji="0" lang="en-US" sz="1000" b="0" i="0" u="none" strike="noStrike" cap="none" normalizeH="0" baseline="0" dirty="0" err="1" smtClean="0">
                <a:ln>
                  <a:noFill/>
                </a:ln>
                <a:effectLst/>
                <a:latin typeface="Arial" pitchFamily="34" charset="0"/>
                <a:cs typeface="Arial" pitchFamily="34" charset="0"/>
              </a:rPr>
              <a:t>FormGroup</a:t>
            </a:r>
            <a:r>
              <a:rPr kumimoji="0" lang="en-US" sz="1000" b="0" i="0" u="none" strike="noStrike" cap="none" normalizeH="0" baseline="0" dirty="0" smtClean="0">
                <a:ln>
                  <a:noFill/>
                </a:ln>
                <a:effectLst/>
                <a:latin typeface="Arial" pitchFamily="34" charset="0"/>
                <a:cs typeface="Arial" pitchFamily="34" charset="0"/>
              </a:rPr>
              <a:t>({</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a:t>
            </a:r>
            <a:r>
              <a:rPr kumimoji="0" lang="en-US" sz="1000" b="0" i="0" u="none" strike="noStrike" cap="none" normalizeH="0" baseline="0" dirty="0" err="1" smtClean="0">
                <a:ln>
                  <a:noFill/>
                </a:ln>
                <a:effectLst/>
                <a:latin typeface="Arial" pitchFamily="34" charset="0"/>
                <a:cs typeface="Arial" pitchFamily="34" charset="0"/>
              </a:rPr>
              <a:t>fullName</a:t>
            </a:r>
            <a:r>
              <a:rPr kumimoji="0" lang="en-US" sz="1000" b="0" i="0" u="none" strike="noStrike" cap="none" normalizeH="0" baseline="0" dirty="0" smtClean="0">
                <a:ln>
                  <a:noFill/>
                </a:ln>
                <a:effectLst/>
                <a:latin typeface="Arial" pitchFamily="34" charset="0"/>
                <a:cs typeface="Arial" pitchFamily="34" charset="0"/>
              </a:rPr>
              <a:t>: new </a:t>
            </a:r>
            <a:r>
              <a:rPr kumimoji="0" lang="en-US" sz="1000" b="0" i="0" u="none" strike="noStrike" cap="none" normalizeH="0" baseline="0" dirty="0" err="1" smtClean="0">
                <a:ln>
                  <a:noFill/>
                </a:ln>
                <a:effectLst/>
                <a:latin typeface="Arial" pitchFamily="34" charset="0"/>
                <a:cs typeface="Arial" pitchFamily="34" charset="0"/>
              </a:rPr>
              <a:t>FormControl</a:t>
            </a:r>
            <a:r>
              <a:rPr kumimoji="0" lang="en-US" sz="1000" b="0" i="0" u="none" strike="noStrike" cap="none" normalizeH="0" baseline="0" dirty="0" smtClean="0">
                <a:ln>
                  <a:noFill/>
                </a:ln>
                <a:effectLst/>
                <a:latin typeface="Arial" pitchFamily="34" charset="0"/>
                <a:cs typeface="Arial" pitchFamily="34" charset="0"/>
              </a:rPr>
              <a:t>(),</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email: new </a:t>
            </a:r>
            <a:r>
              <a:rPr kumimoji="0" lang="en-US" sz="1000" b="0" i="0" u="none" strike="noStrike" cap="none" normalizeH="0" baseline="0" dirty="0" err="1" smtClean="0">
                <a:ln>
                  <a:noFill/>
                </a:ln>
                <a:effectLst/>
                <a:latin typeface="Arial" pitchFamily="34" charset="0"/>
                <a:cs typeface="Arial" pitchFamily="34" charset="0"/>
              </a:rPr>
              <a:t>FormControl</a:t>
            </a:r>
            <a:r>
              <a:rPr kumimoji="0" lang="en-US" sz="1000" b="0" i="0" u="none" strike="noStrike" cap="none" normalizeH="0" baseline="0" dirty="0" smtClean="0">
                <a:ln>
                  <a:noFill/>
                </a:ln>
                <a:effectLst/>
                <a:latin typeface="Arial" pitchFamily="34" charset="0"/>
                <a:cs typeface="Arial" pitchFamily="34" charset="0"/>
              </a:rPr>
              <a:t>()</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a:t>
            </a:r>
            <a:endParaRPr kumimoji="0" lang="en-US" sz="1800" b="0" i="0" u="none" strike="noStrike" cap="none" normalizeH="0" baseline="0" dirty="0" smtClean="0">
              <a:ln>
                <a:noFill/>
              </a:ln>
              <a:effectLst/>
              <a:latin typeface="Arial" pitchFamily="34" charset="0"/>
              <a:cs typeface="Arial" pitchFamily="34" charset="0"/>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304800" y="228600"/>
            <a:ext cx="8534400" cy="6001643"/>
          </a:xfrm>
          <a:prstGeom prst="rect">
            <a:avLst/>
          </a:prstGeom>
        </p:spPr>
        <p:txBody>
          <a:bodyPr wrap="square">
            <a:spAutoFit/>
          </a:bodyPr>
          <a:lstStyle/>
          <a:p>
            <a:pPr algn="just"/>
            <a:r>
              <a:rPr lang="en-US" dirty="0" smtClean="0"/>
              <a:t>Binding the </a:t>
            </a:r>
            <a:r>
              <a:rPr lang="en-US" dirty="0" err="1" smtClean="0"/>
              <a:t>FormGroup</a:t>
            </a:r>
            <a:r>
              <a:rPr lang="en-US" dirty="0" smtClean="0"/>
              <a:t> model and the view : Copy and paste the following HTML in create-</a:t>
            </a:r>
            <a:r>
              <a:rPr lang="en-US" dirty="0" err="1" smtClean="0"/>
              <a:t>employee.component.html</a:t>
            </a:r>
            <a:r>
              <a:rPr lang="en-US" dirty="0" smtClean="0"/>
              <a:t> file. This is pure HTML. There is no Angular code in this HTML. We have a &lt;form&gt; element and 2 text input elements (for </a:t>
            </a:r>
            <a:r>
              <a:rPr lang="en-US" dirty="0" err="1" smtClean="0"/>
              <a:t>fullName</a:t>
            </a:r>
            <a:r>
              <a:rPr lang="en-US" dirty="0" smtClean="0"/>
              <a:t> and email) </a:t>
            </a:r>
          </a:p>
          <a:p>
            <a:pPr algn="just"/>
            <a:endParaRPr lang="en-US" dirty="0" smtClean="0"/>
          </a:p>
          <a:p>
            <a:pPr algn="just"/>
            <a:r>
              <a:rPr lang="en-US" sz="1200" dirty="0" smtClean="0"/>
              <a:t>&lt;form class="form-horizontal"&gt;</a:t>
            </a:r>
          </a:p>
          <a:p>
            <a:pPr algn="just"/>
            <a:r>
              <a:rPr lang="en-US" sz="1200" dirty="0" smtClean="0"/>
              <a:t>  &lt;div class="panel </a:t>
            </a:r>
            <a:r>
              <a:rPr lang="en-US" sz="1200" dirty="0" err="1" smtClean="0"/>
              <a:t>panel</a:t>
            </a:r>
            <a:r>
              <a:rPr lang="en-US" sz="1200" dirty="0" smtClean="0"/>
              <a:t>-primary"&gt;</a:t>
            </a:r>
          </a:p>
          <a:p>
            <a:pPr algn="just"/>
            <a:r>
              <a:rPr lang="en-US" sz="1200" dirty="0" smtClean="0"/>
              <a:t>    &lt;div class="panel-heading"&gt;</a:t>
            </a:r>
          </a:p>
          <a:p>
            <a:pPr algn="just"/>
            <a:r>
              <a:rPr lang="en-US" sz="1200" dirty="0" smtClean="0"/>
              <a:t>      &lt;h3 class="panel-title"&gt;Create Employee&lt;/h3&gt;</a:t>
            </a:r>
          </a:p>
          <a:p>
            <a:pPr algn="just"/>
            <a:r>
              <a:rPr lang="en-US" sz="1200" dirty="0" smtClean="0"/>
              <a:t>    &lt;/div&gt;</a:t>
            </a:r>
          </a:p>
          <a:p>
            <a:pPr algn="just"/>
            <a:r>
              <a:rPr lang="en-US" sz="1200" dirty="0" smtClean="0"/>
              <a:t>    &lt;div class="panel-body"&gt;</a:t>
            </a:r>
          </a:p>
          <a:p>
            <a:pPr algn="just"/>
            <a:r>
              <a:rPr lang="en-US" sz="1200" dirty="0" smtClean="0"/>
              <a:t>      &lt;div class="form-group"&gt;</a:t>
            </a:r>
          </a:p>
          <a:p>
            <a:pPr algn="just"/>
            <a:r>
              <a:rPr lang="en-US" sz="1200" dirty="0" smtClean="0"/>
              <a:t>        &lt;label class="col-sm-2 control-label" for="</a:t>
            </a:r>
            <a:r>
              <a:rPr lang="en-US" sz="1200" dirty="0" err="1" smtClean="0"/>
              <a:t>fullName</a:t>
            </a:r>
            <a:r>
              <a:rPr lang="en-US" sz="1200" dirty="0" smtClean="0"/>
              <a:t>"&gt;Full Name&lt;/label&gt;</a:t>
            </a:r>
          </a:p>
          <a:p>
            <a:pPr algn="just"/>
            <a:r>
              <a:rPr lang="en-US" sz="1200" dirty="0" smtClean="0"/>
              <a:t>        &lt;div class="col-sm-8"&gt;</a:t>
            </a:r>
          </a:p>
          <a:p>
            <a:pPr algn="just"/>
            <a:r>
              <a:rPr lang="en-US" sz="1200" dirty="0" smtClean="0"/>
              <a:t>          &lt;input id="</a:t>
            </a:r>
            <a:r>
              <a:rPr lang="en-US" sz="1200" dirty="0" err="1" smtClean="0"/>
              <a:t>fullName</a:t>
            </a:r>
            <a:r>
              <a:rPr lang="en-US" sz="1200" dirty="0" smtClean="0"/>
              <a:t>" type="text" class="form-control"&gt;</a:t>
            </a:r>
          </a:p>
          <a:p>
            <a:pPr algn="just"/>
            <a:r>
              <a:rPr lang="en-US" sz="1200" dirty="0" smtClean="0"/>
              <a:t>        &lt;/div&gt;</a:t>
            </a:r>
          </a:p>
          <a:p>
            <a:pPr algn="just"/>
            <a:r>
              <a:rPr lang="en-US" sz="1200" dirty="0" smtClean="0"/>
              <a:t>      &lt;/div&gt;</a:t>
            </a:r>
          </a:p>
          <a:p>
            <a:pPr algn="just"/>
            <a:endParaRPr lang="en-US" sz="1200" dirty="0" smtClean="0"/>
          </a:p>
          <a:p>
            <a:pPr algn="just"/>
            <a:r>
              <a:rPr lang="en-US" sz="1200" dirty="0" smtClean="0"/>
              <a:t>      &lt;div class="form-group"&gt;</a:t>
            </a:r>
          </a:p>
          <a:p>
            <a:pPr algn="just"/>
            <a:r>
              <a:rPr lang="en-US" sz="1200" dirty="0" smtClean="0"/>
              <a:t>        &lt;label class="col-sm-2 control-label" for="email"&gt;Email&lt;/label&gt;</a:t>
            </a:r>
          </a:p>
          <a:p>
            <a:pPr algn="just"/>
            <a:r>
              <a:rPr lang="en-US" sz="1200" dirty="0" smtClean="0"/>
              <a:t>        &lt;div class="col-sm-8"&gt;</a:t>
            </a:r>
          </a:p>
          <a:p>
            <a:pPr algn="just"/>
            <a:r>
              <a:rPr lang="en-US" sz="1200" dirty="0" smtClean="0"/>
              <a:t>          &lt;input id="email" type="text" class="form-control"&gt;</a:t>
            </a:r>
          </a:p>
          <a:p>
            <a:pPr algn="just"/>
            <a:r>
              <a:rPr lang="en-US" sz="1200" dirty="0" smtClean="0"/>
              <a:t>        &lt;/div&gt;</a:t>
            </a:r>
          </a:p>
          <a:p>
            <a:pPr algn="just"/>
            <a:r>
              <a:rPr lang="en-US" sz="1200" dirty="0" smtClean="0"/>
              <a:t>      &lt;/div&gt;</a:t>
            </a:r>
          </a:p>
          <a:p>
            <a:pPr algn="just"/>
            <a:endParaRPr lang="en-US" sz="1200" dirty="0" smtClean="0"/>
          </a:p>
          <a:p>
            <a:pPr algn="just"/>
            <a:r>
              <a:rPr lang="en-US" sz="1200" dirty="0" smtClean="0"/>
              <a:t>    &lt;/div&gt;</a:t>
            </a:r>
          </a:p>
          <a:p>
            <a:pPr algn="just"/>
            <a:r>
              <a:rPr lang="en-US" sz="1200" dirty="0" smtClean="0"/>
              <a:t>    &lt;div class="panel-footer"&gt;</a:t>
            </a:r>
          </a:p>
          <a:p>
            <a:pPr algn="just"/>
            <a:r>
              <a:rPr lang="en-US" sz="1200" dirty="0" smtClean="0"/>
              <a:t>      &lt;button class="</a:t>
            </a:r>
            <a:r>
              <a:rPr lang="en-US" sz="1200" dirty="0" err="1" smtClean="0"/>
              <a:t>btn</a:t>
            </a:r>
            <a:r>
              <a:rPr lang="en-US" sz="1200" dirty="0" smtClean="0"/>
              <a:t> </a:t>
            </a:r>
            <a:r>
              <a:rPr lang="en-US" sz="1200" dirty="0" err="1" smtClean="0"/>
              <a:t>btn</a:t>
            </a:r>
            <a:r>
              <a:rPr lang="en-US" sz="1200" dirty="0" smtClean="0"/>
              <a:t>-primary" type="submit"&gt;Save&lt;/button&gt;</a:t>
            </a:r>
          </a:p>
          <a:p>
            <a:pPr algn="just"/>
            <a:r>
              <a:rPr lang="en-US" sz="1200" dirty="0" smtClean="0"/>
              <a:t>    &lt;/div&gt;</a:t>
            </a:r>
          </a:p>
          <a:p>
            <a:pPr algn="just"/>
            <a:r>
              <a:rPr lang="en-US" sz="1200" dirty="0" smtClean="0"/>
              <a:t>  &lt;/div&gt;</a:t>
            </a:r>
          </a:p>
          <a:p>
            <a:r>
              <a:rPr lang="en-US" sz="1200" dirty="0" smtClean="0"/>
              <a:t>&lt;/form&gt;</a:t>
            </a:r>
            <a:endParaRPr lang="en-US" sz="1200"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304800" y="148471"/>
            <a:ext cx="8839200" cy="6709529"/>
          </a:xfrm>
          <a:prstGeom prst="rect">
            <a:avLst/>
          </a:prstGeom>
        </p:spPr>
        <p:txBody>
          <a:bodyPr wrap="square">
            <a:spAutoFit/>
          </a:bodyPr>
          <a:lstStyle/>
          <a:p>
            <a:r>
              <a:rPr lang="en-US" dirty="0" smtClean="0"/>
              <a:t>Now we need to bind the view template to the form group model we created in the component class. For this we make use of the following 2 directives provided by Angular </a:t>
            </a:r>
            <a:r>
              <a:rPr lang="en-US" dirty="0" err="1" smtClean="0"/>
              <a:t>ReactiveFroms</a:t>
            </a:r>
            <a:r>
              <a:rPr lang="en-US" dirty="0" smtClean="0"/>
              <a:t> module. </a:t>
            </a:r>
          </a:p>
          <a:p>
            <a:r>
              <a:rPr lang="en-US" dirty="0" err="1" smtClean="0"/>
              <a:t>formGroup</a:t>
            </a:r>
            <a:endParaRPr lang="en-US" dirty="0" smtClean="0"/>
          </a:p>
          <a:p>
            <a:r>
              <a:rPr lang="en-US" dirty="0" err="1" smtClean="0"/>
              <a:t>formControlName</a:t>
            </a:r>
            <a:endParaRPr lang="en-US" dirty="0" smtClean="0"/>
          </a:p>
          <a:p>
            <a:r>
              <a:rPr lang="en-US" dirty="0" smtClean="0"/>
              <a:t>Here is the modified HTML. Notice the use of </a:t>
            </a:r>
            <a:r>
              <a:rPr lang="en-US" dirty="0" err="1" smtClean="0"/>
              <a:t>formGroup</a:t>
            </a:r>
            <a:r>
              <a:rPr lang="en-US" dirty="0" smtClean="0"/>
              <a:t> and </a:t>
            </a:r>
            <a:r>
              <a:rPr lang="en-US" dirty="0" err="1" smtClean="0"/>
              <a:t>formControlName</a:t>
            </a:r>
            <a:r>
              <a:rPr lang="en-US" dirty="0" smtClean="0"/>
              <a:t> directives in the &lt;form&gt; element and the 2 input elements. </a:t>
            </a:r>
          </a:p>
          <a:p>
            <a:endParaRPr lang="en-US" dirty="0" smtClean="0"/>
          </a:p>
          <a:p>
            <a:r>
              <a:rPr lang="en-US" sz="1100" dirty="0" smtClean="0"/>
              <a:t>&lt;form class="form-horizontal" </a:t>
            </a:r>
            <a:r>
              <a:rPr lang="en-US" sz="1100" b="1" dirty="0" smtClean="0"/>
              <a:t>[</a:t>
            </a:r>
            <a:r>
              <a:rPr lang="en-US" sz="1100" b="1" dirty="0" err="1" smtClean="0"/>
              <a:t>formGroup</a:t>
            </a:r>
            <a:r>
              <a:rPr lang="en-US" sz="1100" b="1" dirty="0" smtClean="0"/>
              <a:t>]="</a:t>
            </a:r>
            <a:r>
              <a:rPr lang="en-US" sz="1100" b="1" dirty="0" err="1" smtClean="0"/>
              <a:t>employeeForm</a:t>
            </a:r>
            <a:r>
              <a:rPr lang="en-US" sz="1100" b="1" dirty="0" smtClean="0"/>
              <a:t>"&gt;</a:t>
            </a:r>
          </a:p>
          <a:p>
            <a:r>
              <a:rPr lang="en-US" sz="1100" dirty="0" smtClean="0"/>
              <a:t>  &lt;div class="panel </a:t>
            </a:r>
            <a:r>
              <a:rPr lang="en-US" sz="1100" dirty="0" err="1" smtClean="0"/>
              <a:t>panel</a:t>
            </a:r>
            <a:r>
              <a:rPr lang="en-US" sz="1100" dirty="0" smtClean="0"/>
              <a:t>-primary"&gt;</a:t>
            </a:r>
          </a:p>
          <a:p>
            <a:r>
              <a:rPr lang="en-US" sz="1100" dirty="0" smtClean="0"/>
              <a:t>    &lt;div class="panel-heading"&gt;</a:t>
            </a:r>
          </a:p>
          <a:p>
            <a:r>
              <a:rPr lang="en-US" sz="1100" dirty="0" smtClean="0"/>
              <a:t>      &lt;h3 class="panel-title"&gt;Create Employee&lt;/h3&gt;</a:t>
            </a:r>
          </a:p>
          <a:p>
            <a:r>
              <a:rPr lang="en-US" sz="1100" dirty="0" smtClean="0"/>
              <a:t>    &lt;/div&gt;</a:t>
            </a:r>
          </a:p>
          <a:p>
            <a:r>
              <a:rPr lang="en-US" sz="1100" dirty="0" smtClean="0"/>
              <a:t>    &lt;div class="panel-body"&gt;</a:t>
            </a:r>
          </a:p>
          <a:p>
            <a:r>
              <a:rPr lang="en-US" sz="1100" dirty="0" smtClean="0"/>
              <a:t>      &lt;div class="form-group"&gt;</a:t>
            </a:r>
          </a:p>
          <a:p>
            <a:r>
              <a:rPr lang="en-US" sz="1100" dirty="0" smtClean="0"/>
              <a:t>        &lt;label class="col-sm-2 control-label" for="</a:t>
            </a:r>
            <a:r>
              <a:rPr lang="en-US" sz="1100" dirty="0" err="1" smtClean="0"/>
              <a:t>fullName</a:t>
            </a:r>
            <a:r>
              <a:rPr lang="en-US" sz="1100" dirty="0" smtClean="0"/>
              <a:t>"&gt;Full Name&lt;/label&gt;</a:t>
            </a:r>
          </a:p>
          <a:p>
            <a:r>
              <a:rPr lang="en-US" sz="1100" dirty="0" smtClean="0"/>
              <a:t>        &lt;div class="col-sm-8"&gt;</a:t>
            </a:r>
          </a:p>
          <a:p>
            <a:r>
              <a:rPr lang="en-US" sz="1100" dirty="0" smtClean="0"/>
              <a:t>          &lt;input id="</a:t>
            </a:r>
            <a:r>
              <a:rPr lang="en-US" sz="1100" dirty="0" err="1" smtClean="0"/>
              <a:t>fullName</a:t>
            </a:r>
            <a:r>
              <a:rPr lang="en-US" sz="1100" dirty="0" smtClean="0"/>
              <a:t>" type="text" class="form-control" </a:t>
            </a:r>
            <a:r>
              <a:rPr lang="en-US" sz="1100" b="1" dirty="0" err="1" smtClean="0"/>
              <a:t>formControlName</a:t>
            </a:r>
            <a:r>
              <a:rPr lang="en-US" sz="1100" b="1" dirty="0" smtClean="0"/>
              <a:t>="</a:t>
            </a:r>
            <a:r>
              <a:rPr lang="en-US" sz="1100" b="1" dirty="0" err="1" smtClean="0"/>
              <a:t>fullName</a:t>
            </a:r>
            <a:r>
              <a:rPr lang="en-US" sz="1100" dirty="0" smtClean="0"/>
              <a:t>"&gt;</a:t>
            </a:r>
          </a:p>
          <a:p>
            <a:r>
              <a:rPr lang="en-US" sz="1100" dirty="0" smtClean="0"/>
              <a:t>        &lt;/div&gt;</a:t>
            </a:r>
          </a:p>
          <a:p>
            <a:r>
              <a:rPr lang="en-US" sz="1100" dirty="0" smtClean="0"/>
              <a:t>      &lt;/div&gt;</a:t>
            </a:r>
          </a:p>
          <a:p>
            <a:endParaRPr lang="en-US" sz="1100" dirty="0" smtClean="0"/>
          </a:p>
          <a:p>
            <a:r>
              <a:rPr lang="en-US" sz="1100" dirty="0" smtClean="0"/>
              <a:t>      &lt;div class="form-group"&gt;</a:t>
            </a:r>
          </a:p>
          <a:p>
            <a:r>
              <a:rPr lang="en-US" sz="1100" dirty="0" smtClean="0"/>
              <a:t>        &lt;label class="col-sm-2 control-label" for="email"&gt;Email&lt;/label&gt;</a:t>
            </a:r>
          </a:p>
          <a:p>
            <a:r>
              <a:rPr lang="en-US" sz="1100" dirty="0" smtClean="0"/>
              <a:t>        &lt;div class="col-sm-8"&gt;</a:t>
            </a:r>
          </a:p>
          <a:p>
            <a:r>
              <a:rPr lang="en-US" sz="1100" dirty="0" smtClean="0"/>
              <a:t>          &lt;input id="email" type="text" class="form-control" </a:t>
            </a:r>
            <a:r>
              <a:rPr lang="en-US" sz="1100" b="1" dirty="0" err="1" smtClean="0"/>
              <a:t>formControlName</a:t>
            </a:r>
            <a:r>
              <a:rPr lang="en-US" sz="1100" b="1" dirty="0" smtClean="0"/>
              <a:t>="email“&gt;</a:t>
            </a:r>
          </a:p>
          <a:p>
            <a:r>
              <a:rPr lang="en-US" sz="1100" dirty="0" smtClean="0"/>
              <a:t>        &lt;/div&gt;</a:t>
            </a:r>
          </a:p>
          <a:p>
            <a:r>
              <a:rPr lang="en-US" sz="1100" dirty="0" smtClean="0"/>
              <a:t>      &lt;/div&gt;</a:t>
            </a:r>
          </a:p>
          <a:p>
            <a:endParaRPr lang="en-US" sz="1100" dirty="0" smtClean="0"/>
          </a:p>
          <a:p>
            <a:r>
              <a:rPr lang="en-US" sz="1100" dirty="0" smtClean="0"/>
              <a:t>    &lt;/div&gt;</a:t>
            </a:r>
          </a:p>
          <a:p>
            <a:r>
              <a:rPr lang="en-US" sz="1100" dirty="0" smtClean="0"/>
              <a:t>    &lt;div class="panel-footer"&gt;</a:t>
            </a:r>
          </a:p>
          <a:p>
            <a:r>
              <a:rPr lang="en-US" sz="1100" dirty="0" smtClean="0"/>
              <a:t>      &lt;button class="</a:t>
            </a:r>
            <a:r>
              <a:rPr lang="en-US" sz="1100" dirty="0" err="1" smtClean="0"/>
              <a:t>btn</a:t>
            </a:r>
            <a:r>
              <a:rPr lang="en-US" sz="1100" dirty="0" smtClean="0"/>
              <a:t> </a:t>
            </a:r>
            <a:r>
              <a:rPr lang="en-US" sz="1100" dirty="0" err="1" smtClean="0"/>
              <a:t>btn</a:t>
            </a:r>
            <a:r>
              <a:rPr lang="en-US" sz="1100" dirty="0" smtClean="0"/>
              <a:t>-primary" type="submit"&gt;Save&lt;/button&gt;</a:t>
            </a:r>
          </a:p>
          <a:p>
            <a:r>
              <a:rPr lang="en-US" sz="1100" dirty="0" smtClean="0"/>
              <a:t>    &lt;/div&gt;</a:t>
            </a:r>
          </a:p>
          <a:p>
            <a:r>
              <a:rPr lang="en-US" sz="1100" dirty="0" smtClean="0"/>
              <a:t>  &lt;/div&gt;</a:t>
            </a:r>
          </a:p>
          <a:p>
            <a:r>
              <a:rPr lang="en-US" sz="1100" dirty="0" smtClean="0"/>
              <a:t>&lt;/form&gt;</a:t>
            </a:r>
            <a:endParaRPr lang="en-US" sz="1100"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457200" y="304800"/>
            <a:ext cx="7696200" cy="1754326"/>
          </a:xfrm>
          <a:prstGeom prst="rect">
            <a:avLst/>
          </a:prstGeom>
        </p:spPr>
        <p:txBody>
          <a:bodyPr wrap="square">
            <a:spAutoFit/>
          </a:bodyPr>
          <a:lstStyle/>
          <a:p>
            <a:r>
              <a:rPr lang="en-US" dirty="0" smtClean="0"/>
              <a:t>The 2 directives (</a:t>
            </a:r>
            <a:r>
              <a:rPr lang="en-US" dirty="0" err="1" smtClean="0"/>
              <a:t>formGroup</a:t>
            </a:r>
            <a:r>
              <a:rPr lang="en-US" dirty="0" smtClean="0"/>
              <a:t> and </a:t>
            </a:r>
            <a:r>
              <a:rPr lang="en-US" dirty="0" err="1" smtClean="0"/>
              <a:t>formControlName</a:t>
            </a:r>
            <a:r>
              <a:rPr lang="en-US" dirty="0" smtClean="0"/>
              <a:t>) are in </a:t>
            </a:r>
            <a:r>
              <a:rPr lang="en-US" dirty="0" err="1" smtClean="0"/>
              <a:t>ReactiveForms</a:t>
            </a:r>
            <a:r>
              <a:rPr lang="en-US" dirty="0" smtClean="0"/>
              <a:t> module, but we have not yet imported it in our root module. So in the </a:t>
            </a:r>
            <a:r>
              <a:rPr lang="en-US" dirty="0" err="1" smtClean="0"/>
              <a:t>AppModule</a:t>
            </a:r>
            <a:r>
              <a:rPr lang="en-US" dirty="0" smtClean="0"/>
              <a:t> (</a:t>
            </a:r>
            <a:r>
              <a:rPr lang="en-US" b="1" dirty="0" err="1" smtClean="0"/>
              <a:t>app.module.ts</a:t>
            </a:r>
            <a:r>
              <a:rPr lang="en-US" b="1" dirty="0" smtClean="0"/>
              <a:t> file</a:t>
            </a:r>
            <a:r>
              <a:rPr lang="en-US" dirty="0" smtClean="0"/>
              <a:t>), import </a:t>
            </a:r>
            <a:r>
              <a:rPr lang="en-US" dirty="0" err="1" smtClean="0"/>
              <a:t>ReactiveFormsModule</a:t>
            </a:r>
            <a:r>
              <a:rPr lang="en-US" dirty="0" smtClean="0"/>
              <a:t> and include it in the </a:t>
            </a:r>
            <a:r>
              <a:rPr lang="en-US" b="1" dirty="0" smtClean="0"/>
              <a:t>imports </a:t>
            </a:r>
            <a:r>
              <a:rPr lang="en-US" dirty="0" smtClean="0"/>
              <a:t>array. </a:t>
            </a:r>
            <a:br>
              <a:rPr lang="en-US" dirty="0" smtClean="0"/>
            </a:br>
            <a:r>
              <a:rPr lang="en-US" dirty="0" smtClean="0"/>
              <a:t/>
            </a:r>
            <a:br>
              <a:rPr lang="en-US" dirty="0" smtClean="0"/>
            </a:br>
            <a:r>
              <a:rPr lang="en-US" dirty="0" smtClean="0"/>
              <a:t>import { </a:t>
            </a:r>
            <a:r>
              <a:rPr lang="en-US" dirty="0" err="1" smtClean="0"/>
              <a:t>ReactiveFormsModule</a:t>
            </a:r>
            <a:r>
              <a:rPr lang="en-US" dirty="0" smtClean="0"/>
              <a:t> } from '@angular/forms';</a:t>
            </a:r>
            <a:endParaRPr lang="en-US" dirty="0"/>
          </a:p>
        </p:txBody>
      </p:sp>
      <p:sp>
        <p:nvSpPr>
          <p:cNvPr id="5" name="Rectangle 4"/>
          <p:cNvSpPr/>
          <p:nvPr/>
        </p:nvSpPr>
        <p:spPr>
          <a:xfrm>
            <a:off x="457200" y="2209800"/>
            <a:ext cx="8305800" cy="4339650"/>
          </a:xfrm>
          <a:prstGeom prst="rect">
            <a:avLst/>
          </a:prstGeom>
        </p:spPr>
        <p:txBody>
          <a:bodyPr wrap="square">
            <a:spAutoFit/>
          </a:bodyPr>
          <a:lstStyle/>
          <a:p>
            <a:r>
              <a:rPr lang="en-US" b="1" dirty="0" smtClean="0">
                <a:solidFill>
                  <a:schemeClr val="accent1">
                    <a:lumMod val="75000"/>
                  </a:schemeClr>
                </a:solidFill>
              </a:rPr>
              <a:t>Accessing form data </a:t>
            </a:r>
            <a:r>
              <a:rPr lang="en-US" dirty="0" smtClean="0"/>
              <a:t>: To access form data, bind to the </a:t>
            </a:r>
            <a:r>
              <a:rPr lang="en-US" dirty="0" err="1" smtClean="0"/>
              <a:t>ngSubmit</a:t>
            </a:r>
            <a:r>
              <a:rPr lang="en-US" dirty="0" smtClean="0"/>
              <a:t> event on the &lt;form&gt; element. This </a:t>
            </a:r>
            <a:r>
              <a:rPr lang="en-US" dirty="0" err="1" smtClean="0"/>
              <a:t>ngSubmit</a:t>
            </a:r>
            <a:r>
              <a:rPr lang="en-US" dirty="0" smtClean="0"/>
              <a:t> event is raised when a button with input type=submit is clicked. </a:t>
            </a:r>
          </a:p>
          <a:p>
            <a:endParaRPr lang="en-US" dirty="0" smtClean="0"/>
          </a:p>
          <a:p>
            <a:r>
              <a:rPr lang="en-US" sz="1200" dirty="0" smtClean="0"/>
              <a:t>&lt;form class="form-horizontal" [</a:t>
            </a:r>
            <a:r>
              <a:rPr lang="en-US" sz="1200" dirty="0" err="1" smtClean="0"/>
              <a:t>formGroup</a:t>
            </a:r>
            <a:r>
              <a:rPr lang="en-US" sz="1200" dirty="0" smtClean="0"/>
              <a:t>]="</a:t>
            </a:r>
            <a:r>
              <a:rPr lang="en-US" sz="1200" dirty="0" err="1" smtClean="0"/>
              <a:t>employeeForm</a:t>
            </a:r>
            <a:r>
              <a:rPr lang="en-US" sz="1200" dirty="0" smtClean="0"/>
              <a:t>" (</a:t>
            </a:r>
            <a:r>
              <a:rPr lang="en-US" sz="1200" dirty="0" err="1" smtClean="0"/>
              <a:t>ngSubmit</a:t>
            </a:r>
            <a:r>
              <a:rPr lang="en-US" sz="1200" dirty="0" smtClean="0"/>
              <a:t>)="</a:t>
            </a:r>
            <a:r>
              <a:rPr lang="en-US" sz="1200" dirty="0" err="1" smtClean="0"/>
              <a:t>onSubmit</a:t>
            </a:r>
            <a:r>
              <a:rPr lang="en-US" sz="1200" dirty="0" smtClean="0"/>
              <a:t>()"&gt;</a:t>
            </a:r>
          </a:p>
          <a:p>
            <a:endParaRPr lang="en-US" dirty="0" smtClean="0"/>
          </a:p>
          <a:p>
            <a:r>
              <a:rPr lang="en-US" dirty="0" smtClean="0"/>
              <a:t>In the component class (create-</a:t>
            </a:r>
            <a:r>
              <a:rPr lang="en-US" dirty="0" err="1" smtClean="0"/>
              <a:t>employee.component.ts</a:t>
            </a:r>
            <a:r>
              <a:rPr lang="en-US" dirty="0" smtClean="0"/>
              <a:t>), include </a:t>
            </a:r>
            <a:r>
              <a:rPr lang="en-US" dirty="0" err="1" smtClean="0"/>
              <a:t>onSubmit</a:t>
            </a:r>
            <a:r>
              <a:rPr lang="en-US" dirty="0" smtClean="0"/>
              <a:t>() method as shown below. </a:t>
            </a:r>
          </a:p>
          <a:p>
            <a:endParaRPr lang="en-US" dirty="0" smtClean="0"/>
          </a:p>
          <a:p>
            <a:r>
              <a:rPr lang="en-US" sz="1600" dirty="0" err="1" smtClean="0"/>
              <a:t>onSubmit</a:t>
            </a:r>
            <a:r>
              <a:rPr lang="en-US" sz="1600" dirty="0" smtClean="0"/>
              <a:t>(): void {</a:t>
            </a:r>
          </a:p>
          <a:p>
            <a:r>
              <a:rPr lang="en-US" sz="1600" dirty="0" smtClean="0"/>
              <a:t>  console.log(</a:t>
            </a:r>
            <a:r>
              <a:rPr lang="en-US" sz="1600" dirty="0" err="1" smtClean="0"/>
              <a:t>this.employeeForm.value</a:t>
            </a:r>
            <a:r>
              <a:rPr lang="en-US" sz="1600" dirty="0" smtClean="0"/>
              <a:t>);</a:t>
            </a:r>
          </a:p>
          <a:p>
            <a:r>
              <a:rPr lang="en-US" sz="1600" dirty="0" smtClean="0"/>
              <a:t>}</a:t>
            </a:r>
          </a:p>
          <a:p>
            <a:endParaRPr lang="en-US" dirty="0" smtClean="0"/>
          </a:p>
          <a:p>
            <a:r>
              <a:rPr lang="en-US" dirty="0" smtClean="0"/>
              <a:t>At this point, fill out the form and click Save button. Notice, the </a:t>
            </a:r>
            <a:r>
              <a:rPr lang="en-US" dirty="0" err="1" smtClean="0"/>
              <a:t>Formgroup</a:t>
            </a:r>
            <a:r>
              <a:rPr lang="en-US" dirty="0" smtClean="0"/>
              <a:t> value property is logged to the console. The value property of the </a:t>
            </a:r>
            <a:r>
              <a:rPr lang="en-US" dirty="0" err="1" smtClean="0"/>
              <a:t>FormGroup</a:t>
            </a:r>
            <a:r>
              <a:rPr lang="en-US" dirty="0" smtClean="0"/>
              <a:t> contains each form control name and it's associated value.</a:t>
            </a:r>
            <a:endParaRPr lang="en-US"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TextBox 2"/>
          <p:cNvSpPr txBox="1"/>
          <p:nvPr/>
        </p:nvSpPr>
        <p:spPr>
          <a:xfrm>
            <a:off x="304800" y="228600"/>
            <a:ext cx="3003771" cy="707886"/>
          </a:xfrm>
          <a:prstGeom prst="rect">
            <a:avLst/>
          </a:prstGeom>
          <a:noFill/>
        </p:spPr>
        <p:txBody>
          <a:bodyPr wrap="none" rtlCol="0">
            <a:spAutoFit/>
          </a:bodyPr>
          <a:lstStyle/>
          <a:p>
            <a:r>
              <a:rPr lang="en-US" sz="2000" b="1" dirty="0" smtClean="0">
                <a:solidFill>
                  <a:schemeClr val="tx2">
                    <a:lumMod val="75000"/>
                  </a:schemeClr>
                </a:solidFill>
              </a:rPr>
              <a:t>Read Operation in Angular</a:t>
            </a:r>
          </a:p>
          <a:p>
            <a:endParaRPr lang="en-US" sz="2000" b="1" dirty="0">
              <a:solidFill>
                <a:schemeClr val="tx2">
                  <a:lumMod val="75000"/>
                </a:schemeClr>
              </a:solidFill>
            </a:endParaRPr>
          </a:p>
        </p:txBody>
      </p:sp>
      <p:pic>
        <p:nvPicPr>
          <p:cNvPr id="7170" name="Picture 2" descr="angular list component"/>
          <p:cNvPicPr>
            <a:picLocks noChangeAspect="1" noChangeArrowheads="1"/>
          </p:cNvPicPr>
          <p:nvPr/>
        </p:nvPicPr>
        <p:blipFill>
          <a:blip r:embed="rId2"/>
          <a:srcRect/>
          <a:stretch>
            <a:fillRect/>
          </a:stretch>
        </p:blipFill>
        <p:spPr bwMode="auto">
          <a:xfrm>
            <a:off x="2286000" y="685800"/>
            <a:ext cx="4848225" cy="5704834"/>
          </a:xfrm>
          <a:prstGeom prst="rect">
            <a:avLst/>
          </a:prstGeom>
          <a:noFill/>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457200" y="304800"/>
            <a:ext cx="8382000" cy="6463308"/>
          </a:xfrm>
          <a:prstGeom prst="rect">
            <a:avLst/>
          </a:prstGeom>
        </p:spPr>
        <p:txBody>
          <a:bodyPr wrap="square">
            <a:spAutoFit/>
          </a:bodyPr>
          <a:lstStyle/>
          <a:p>
            <a:r>
              <a:rPr lang="en-US" dirty="0" smtClean="0"/>
              <a:t>At the moment, we do not have Employee model. First, let's create the Employee model.  </a:t>
            </a:r>
          </a:p>
          <a:p>
            <a:r>
              <a:rPr lang="en-US" b="1" dirty="0" smtClean="0"/>
              <a:t>Creating Employee model :  </a:t>
            </a:r>
          </a:p>
          <a:p>
            <a:r>
              <a:rPr lang="en-US" dirty="0" smtClean="0"/>
              <a:t>Expand the "</a:t>
            </a:r>
            <a:r>
              <a:rPr lang="en-US" dirty="0" err="1" smtClean="0"/>
              <a:t>src</a:t>
            </a:r>
            <a:r>
              <a:rPr lang="en-US" dirty="0" smtClean="0"/>
              <a:t>" folder</a:t>
            </a:r>
          </a:p>
          <a:p>
            <a:r>
              <a:rPr lang="en-US" dirty="0" smtClean="0"/>
              <a:t>Right click on the "App" folder, and select "New Folder" from the context menu</a:t>
            </a:r>
          </a:p>
          <a:p>
            <a:r>
              <a:rPr lang="en-US" dirty="0" smtClean="0"/>
              <a:t>Name the folder "models". We will place all our models in this folder</a:t>
            </a:r>
          </a:p>
          <a:p>
            <a:r>
              <a:rPr lang="en-US" dirty="0" smtClean="0"/>
              <a:t>Now add a new file in the "models" folder</a:t>
            </a:r>
          </a:p>
          <a:p>
            <a:r>
              <a:rPr lang="en-US" dirty="0" smtClean="0"/>
              <a:t>Name it "</a:t>
            </a:r>
            <a:r>
              <a:rPr lang="en-US" dirty="0" err="1" smtClean="0"/>
              <a:t>employee.model.ts</a:t>
            </a:r>
            <a:r>
              <a:rPr lang="en-US" dirty="0" smtClean="0"/>
              <a:t>"</a:t>
            </a:r>
          </a:p>
          <a:p>
            <a:r>
              <a:rPr lang="en-US" dirty="0" smtClean="0"/>
              <a:t>Copy and paste the following code in it</a:t>
            </a:r>
          </a:p>
          <a:p>
            <a:r>
              <a:rPr lang="en-US" sz="1200" dirty="0" smtClean="0"/>
              <a:t>export class Employee {</a:t>
            </a:r>
          </a:p>
          <a:p>
            <a:r>
              <a:rPr lang="en-US" sz="1200" dirty="0" smtClean="0"/>
              <a:t>    id: number;</a:t>
            </a:r>
          </a:p>
          <a:p>
            <a:r>
              <a:rPr lang="en-US" sz="1200" dirty="0" smtClean="0"/>
              <a:t>    name: string;</a:t>
            </a:r>
          </a:p>
          <a:p>
            <a:r>
              <a:rPr lang="en-US" sz="1200" dirty="0" smtClean="0"/>
              <a:t>    gender: string;</a:t>
            </a:r>
          </a:p>
          <a:p>
            <a:r>
              <a:rPr lang="en-US" sz="1200" dirty="0" smtClean="0"/>
              <a:t>    email?: string;</a:t>
            </a:r>
          </a:p>
          <a:p>
            <a:r>
              <a:rPr lang="en-US" sz="1200" dirty="0" smtClean="0"/>
              <a:t>    </a:t>
            </a:r>
            <a:r>
              <a:rPr lang="en-US" sz="1200" dirty="0" err="1" smtClean="0"/>
              <a:t>phoneNumber</a:t>
            </a:r>
            <a:r>
              <a:rPr lang="en-US" sz="1200" dirty="0" smtClean="0"/>
              <a:t>?: number;</a:t>
            </a:r>
          </a:p>
          <a:p>
            <a:r>
              <a:rPr lang="en-US" sz="1200" dirty="0" smtClean="0"/>
              <a:t>    </a:t>
            </a:r>
            <a:r>
              <a:rPr lang="en-US" sz="1200" dirty="0" err="1" smtClean="0"/>
              <a:t>contactPreference</a:t>
            </a:r>
            <a:r>
              <a:rPr lang="en-US" sz="1200" dirty="0" smtClean="0"/>
              <a:t>: string;</a:t>
            </a:r>
          </a:p>
          <a:p>
            <a:r>
              <a:rPr lang="en-US" sz="1200" dirty="0" smtClean="0"/>
              <a:t>    </a:t>
            </a:r>
            <a:r>
              <a:rPr lang="en-US" sz="1200" dirty="0" err="1" smtClean="0"/>
              <a:t>dateOfBirth</a:t>
            </a:r>
            <a:r>
              <a:rPr lang="en-US" sz="1200" dirty="0" smtClean="0"/>
              <a:t>: Date;</a:t>
            </a:r>
          </a:p>
          <a:p>
            <a:r>
              <a:rPr lang="en-US" sz="1200" dirty="0" smtClean="0"/>
              <a:t>    department: string;</a:t>
            </a:r>
          </a:p>
          <a:p>
            <a:r>
              <a:rPr lang="en-US" sz="1200" dirty="0" smtClean="0"/>
              <a:t>    </a:t>
            </a:r>
            <a:r>
              <a:rPr lang="en-US" sz="1200" dirty="0" err="1" smtClean="0"/>
              <a:t>isActive</a:t>
            </a:r>
            <a:r>
              <a:rPr lang="en-US" sz="1200" dirty="0" smtClean="0"/>
              <a:t>: </a:t>
            </a:r>
            <a:r>
              <a:rPr lang="en-US" sz="1200" dirty="0" err="1" smtClean="0"/>
              <a:t>boolean</a:t>
            </a:r>
            <a:r>
              <a:rPr lang="en-US" sz="1200" dirty="0" smtClean="0"/>
              <a:t>;</a:t>
            </a:r>
          </a:p>
          <a:p>
            <a:r>
              <a:rPr lang="en-US" sz="1200" dirty="0" smtClean="0"/>
              <a:t>    </a:t>
            </a:r>
            <a:r>
              <a:rPr lang="en-US" sz="1200" dirty="0" err="1" smtClean="0"/>
              <a:t>photoPath</a:t>
            </a:r>
            <a:r>
              <a:rPr lang="en-US" sz="1200" dirty="0" smtClean="0"/>
              <a:t>?: string;</a:t>
            </a:r>
          </a:p>
          <a:p>
            <a:r>
              <a:rPr lang="en-US" sz="1200" dirty="0" smtClean="0"/>
              <a:t>}</a:t>
            </a:r>
          </a:p>
          <a:p>
            <a:r>
              <a:rPr lang="en-US" dirty="0" smtClean="0"/>
              <a:t>Next, create a component to display the list of employees. Name it </a:t>
            </a:r>
            <a:r>
              <a:rPr lang="en-US" dirty="0" err="1" smtClean="0"/>
              <a:t>ListEmployeesComponent</a:t>
            </a:r>
            <a:r>
              <a:rPr lang="en-US" dirty="0" smtClean="0"/>
              <a:t>.</a:t>
            </a:r>
          </a:p>
          <a:p>
            <a:endParaRPr lang="en-US" dirty="0" smtClean="0"/>
          </a:p>
          <a:p>
            <a:r>
              <a:rPr lang="en-US" dirty="0" err="1" smtClean="0"/>
              <a:t>ng</a:t>
            </a:r>
            <a:r>
              <a:rPr lang="en-US" dirty="0" smtClean="0"/>
              <a:t> g c employees/</a:t>
            </a:r>
            <a:r>
              <a:rPr lang="en-US" dirty="0" err="1" smtClean="0"/>
              <a:t>listEmployees</a:t>
            </a:r>
            <a:r>
              <a:rPr lang="en-US" dirty="0" smtClean="0"/>
              <a:t> --spec false --flat true</a:t>
            </a:r>
          </a:p>
          <a:p>
            <a:r>
              <a:rPr lang="en-US" dirty="0" smtClean="0"/>
              <a:t>The above command not only creates the </a:t>
            </a:r>
            <a:r>
              <a:rPr lang="en-US" dirty="0" err="1" smtClean="0"/>
              <a:t>ListEmployeesComponent</a:t>
            </a:r>
            <a:r>
              <a:rPr lang="en-US" dirty="0" smtClean="0"/>
              <a:t>, it also updates the </a:t>
            </a:r>
            <a:r>
              <a:rPr lang="en-US" dirty="0" err="1" smtClean="0"/>
              <a:t>AppModule</a:t>
            </a:r>
            <a:r>
              <a:rPr lang="en-US" dirty="0" smtClean="0"/>
              <a:t>. </a:t>
            </a:r>
            <a:endParaRPr lang="en-US"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228600" y="228600"/>
            <a:ext cx="2950488" cy="369332"/>
          </a:xfrm>
          <a:prstGeom prst="rect">
            <a:avLst/>
          </a:prstGeom>
        </p:spPr>
        <p:txBody>
          <a:bodyPr wrap="none">
            <a:spAutoFit/>
          </a:bodyPr>
          <a:lstStyle/>
          <a:p>
            <a:r>
              <a:rPr lang="en-US" b="1" dirty="0" smtClean="0"/>
              <a:t>list-</a:t>
            </a:r>
            <a:r>
              <a:rPr lang="en-US" b="1" dirty="0" err="1" smtClean="0"/>
              <a:t>employees.component.ts</a:t>
            </a:r>
            <a:endParaRPr lang="en-US" dirty="0"/>
          </a:p>
        </p:txBody>
      </p:sp>
      <p:sp>
        <p:nvSpPr>
          <p:cNvPr id="5" name="Rectangle 4"/>
          <p:cNvSpPr/>
          <p:nvPr/>
        </p:nvSpPr>
        <p:spPr>
          <a:xfrm>
            <a:off x="762000" y="609600"/>
            <a:ext cx="7772400" cy="5632311"/>
          </a:xfrm>
          <a:prstGeom prst="rect">
            <a:avLst/>
          </a:prstGeom>
        </p:spPr>
        <p:txBody>
          <a:bodyPr wrap="square">
            <a:spAutoFit/>
          </a:bodyPr>
          <a:lstStyle/>
          <a:p>
            <a:r>
              <a:rPr lang="en-US" sz="1200" dirty="0" smtClean="0"/>
              <a:t>import { Component, </a:t>
            </a:r>
            <a:r>
              <a:rPr lang="en-US" sz="1200" dirty="0" err="1" smtClean="0"/>
              <a:t>OnInit</a:t>
            </a:r>
            <a:r>
              <a:rPr lang="en-US" sz="1200" dirty="0" smtClean="0"/>
              <a:t> } from '@angular/core';</a:t>
            </a:r>
          </a:p>
          <a:p>
            <a:r>
              <a:rPr lang="en-US" sz="1200" dirty="0" smtClean="0"/>
              <a:t>// import Employee Model</a:t>
            </a:r>
          </a:p>
          <a:p>
            <a:r>
              <a:rPr lang="en-US" sz="1200" dirty="0" smtClean="0"/>
              <a:t>import { Employee } from '../models/</a:t>
            </a:r>
            <a:r>
              <a:rPr lang="en-US" sz="1200" dirty="0" err="1" smtClean="0"/>
              <a:t>employee.model</a:t>
            </a:r>
            <a:r>
              <a:rPr lang="en-US" sz="1200" dirty="0" smtClean="0"/>
              <a:t>';</a:t>
            </a:r>
          </a:p>
          <a:p>
            <a:endParaRPr lang="en-US" sz="1200" dirty="0" smtClean="0"/>
          </a:p>
          <a:p>
            <a:r>
              <a:rPr lang="en-US" sz="1200" dirty="0" smtClean="0"/>
              <a:t>@Component({</a:t>
            </a:r>
          </a:p>
          <a:p>
            <a:r>
              <a:rPr lang="en-US" sz="1200" dirty="0" smtClean="0"/>
              <a:t>  selector: 'app-list-employees',</a:t>
            </a:r>
          </a:p>
          <a:p>
            <a:r>
              <a:rPr lang="en-US" sz="1200" dirty="0" smtClean="0"/>
              <a:t>  </a:t>
            </a:r>
            <a:r>
              <a:rPr lang="en-US" sz="1200" dirty="0" err="1" smtClean="0"/>
              <a:t>templateUrl</a:t>
            </a:r>
            <a:r>
              <a:rPr lang="en-US" sz="1200" dirty="0" smtClean="0"/>
              <a:t>: './list-</a:t>
            </a:r>
            <a:r>
              <a:rPr lang="en-US" sz="1200" dirty="0" err="1" smtClean="0"/>
              <a:t>employees.component.html</a:t>
            </a:r>
            <a:r>
              <a:rPr lang="en-US" sz="1200" dirty="0" smtClean="0"/>
              <a:t>',</a:t>
            </a:r>
          </a:p>
          <a:p>
            <a:r>
              <a:rPr lang="en-US" sz="1200" dirty="0" smtClean="0"/>
              <a:t>  </a:t>
            </a:r>
            <a:r>
              <a:rPr lang="en-US" sz="1200" dirty="0" err="1" smtClean="0"/>
              <a:t>styleUrls</a:t>
            </a:r>
            <a:r>
              <a:rPr lang="en-US" sz="1200" dirty="0" smtClean="0"/>
              <a:t>: ['./list-</a:t>
            </a:r>
            <a:r>
              <a:rPr lang="en-US" sz="1200" dirty="0" err="1" smtClean="0"/>
              <a:t>employees.component.css</a:t>
            </a:r>
            <a:r>
              <a:rPr lang="en-US" sz="1200" dirty="0" smtClean="0"/>
              <a:t>']</a:t>
            </a:r>
          </a:p>
          <a:p>
            <a:r>
              <a:rPr lang="en-US" sz="1200" dirty="0" smtClean="0"/>
              <a:t>})</a:t>
            </a:r>
          </a:p>
          <a:p>
            <a:r>
              <a:rPr lang="en-US" sz="1200" dirty="0" smtClean="0"/>
              <a:t>export class </a:t>
            </a:r>
            <a:r>
              <a:rPr lang="en-US" sz="1200" dirty="0" err="1" smtClean="0"/>
              <a:t>ListEmployeesComponent</a:t>
            </a:r>
            <a:r>
              <a:rPr lang="en-US" sz="1200" dirty="0" smtClean="0"/>
              <a:t> implements </a:t>
            </a:r>
            <a:r>
              <a:rPr lang="en-US" sz="1200" dirty="0" err="1" smtClean="0"/>
              <a:t>OnInit</a:t>
            </a:r>
            <a:r>
              <a:rPr lang="en-US" sz="1200" dirty="0" smtClean="0"/>
              <a:t> {</a:t>
            </a:r>
          </a:p>
          <a:p>
            <a:r>
              <a:rPr lang="en-US" sz="1200" dirty="0" smtClean="0"/>
              <a:t>  //</a:t>
            </a:r>
          </a:p>
          <a:p>
            <a:r>
              <a:rPr lang="en-US" sz="1200" dirty="0" smtClean="0"/>
              <a:t>  // how to retrieve this employees data from a database table</a:t>
            </a:r>
          </a:p>
          <a:p>
            <a:r>
              <a:rPr lang="en-US" sz="1200" dirty="0" smtClean="0"/>
              <a:t>  employees: Employee[] = [</a:t>
            </a:r>
          </a:p>
          <a:p>
            <a:r>
              <a:rPr lang="en-US" sz="1200" dirty="0" smtClean="0"/>
              <a:t>    {</a:t>
            </a:r>
          </a:p>
          <a:p>
            <a:r>
              <a:rPr lang="en-US" sz="1200" dirty="0" smtClean="0"/>
              <a:t>      id: 1,</a:t>
            </a:r>
          </a:p>
          <a:p>
            <a:r>
              <a:rPr lang="en-US" sz="1200" dirty="0" smtClean="0"/>
              <a:t>      name: 'Mark',</a:t>
            </a:r>
          </a:p>
          <a:p>
            <a:r>
              <a:rPr lang="en-US" sz="1200" dirty="0" smtClean="0"/>
              <a:t>      gender: 'Male',</a:t>
            </a:r>
          </a:p>
          <a:p>
            <a:r>
              <a:rPr lang="en-US" sz="1200" dirty="0" smtClean="0"/>
              <a:t>      </a:t>
            </a:r>
            <a:r>
              <a:rPr lang="en-US" sz="1200" dirty="0" err="1" smtClean="0"/>
              <a:t>contactPreference</a:t>
            </a:r>
            <a:r>
              <a:rPr lang="en-US" sz="1200" dirty="0" smtClean="0"/>
              <a:t>: 'Email',</a:t>
            </a:r>
          </a:p>
          <a:p>
            <a:r>
              <a:rPr lang="en-US" sz="1200" dirty="0" smtClean="0"/>
              <a:t>      email: 'mark@pragimtech.com',</a:t>
            </a:r>
          </a:p>
          <a:p>
            <a:r>
              <a:rPr lang="en-US" sz="1200" dirty="0" smtClean="0"/>
              <a:t>      </a:t>
            </a:r>
            <a:r>
              <a:rPr lang="en-US" sz="1200" dirty="0" err="1" smtClean="0"/>
              <a:t>dateOfBirth</a:t>
            </a:r>
            <a:r>
              <a:rPr lang="en-US" sz="1200" dirty="0" smtClean="0"/>
              <a:t>: new Date('10/25/1988'),</a:t>
            </a:r>
          </a:p>
          <a:p>
            <a:r>
              <a:rPr lang="en-US" sz="1200" dirty="0" smtClean="0"/>
              <a:t>      department: 'IT',</a:t>
            </a:r>
          </a:p>
          <a:p>
            <a:r>
              <a:rPr lang="en-US" sz="1200" dirty="0" smtClean="0"/>
              <a:t>      </a:t>
            </a:r>
            <a:r>
              <a:rPr lang="en-US" sz="1200" dirty="0" err="1" smtClean="0"/>
              <a:t>isActive</a:t>
            </a:r>
            <a:r>
              <a:rPr lang="en-US" sz="1200" dirty="0" smtClean="0"/>
              <a:t>: true,</a:t>
            </a:r>
          </a:p>
          <a:p>
            <a:r>
              <a:rPr lang="en-US" sz="1200" dirty="0" smtClean="0"/>
              <a:t>      </a:t>
            </a:r>
            <a:r>
              <a:rPr lang="en-US" sz="1200" dirty="0" err="1" smtClean="0"/>
              <a:t>photoPath</a:t>
            </a:r>
            <a:r>
              <a:rPr lang="en-US" sz="1200" dirty="0" smtClean="0"/>
              <a:t>: 'assets/images/mark.png'</a:t>
            </a:r>
          </a:p>
          <a:p>
            <a:r>
              <a:rPr lang="en-US" sz="1200" dirty="0" smtClean="0"/>
              <a:t>    },</a:t>
            </a:r>
          </a:p>
          <a:p>
            <a:endParaRPr lang="en-US" sz="1200" dirty="0" smtClean="0"/>
          </a:p>
          <a:p>
            <a:r>
              <a:rPr lang="en-US" sz="1200" dirty="0" smtClean="0"/>
              <a:t>  constructor() { }</a:t>
            </a:r>
          </a:p>
          <a:p>
            <a:endParaRPr lang="en-US" sz="1200" dirty="0" smtClean="0"/>
          </a:p>
          <a:p>
            <a:r>
              <a:rPr lang="en-US" sz="1200" dirty="0" smtClean="0"/>
              <a:t>  </a:t>
            </a:r>
            <a:r>
              <a:rPr lang="en-US" sz="1200" dirty="0" err="1" smtClean="0"/>
              <a:t>ngOnInit</a:t>
            </a:r>
            <a:r>
              <a:rPr lang="en-US" sz="1200" dirty="0" smtClean="0"/>
              <a:t>() {</a:t>
            </a:r>
          </a:p>
          <a:p>
            <a:r>
              <a:rPr lang="en-US" sz="1200" dirty="0" smtClean="0"/>
              <a:t>  }</a:t>
            </a:r>
          </a:p>
          <a:p>
            <a:r>
              <a:rPr lang="en-US" sz="1200" dirty="0" smtClean="0"/>
              <a:t>}</a:t>
            </a:r>
            <a:endParaRPr lang="en-US" sz="1200" dirty="0"/>
          </a:p>
        </p:txBody>
      </p:sp>
      <p:sp>
        <p:nvSpPr>
          <p:cNvPr id="6" name="Rectangle 5"/>
          <p:cNvSpPr/>
          <p:nvPr/>
        </p:nvSpPr>
        <p:spPr>
          <a:xfrm>
            <a:off x="5105400" y="1600200"/>
            <a:ext cx="4572000" cy="4339650"/>
          </a:xfrm>
          <a:prstGeom prst="rect">
            <a:avLst/>
          </a:prstGeom>
        </p:spPr>
        <p:txBody>
          <a:bodyPr>
            <a:spAutoFit/>
          </a:bodyPr>
          <a:lstStyle/>
          <a:p>
            <a:r>
              <a:rPr lang="en-US" sz="1200" dirty="0" smtClean="0"/>
              <a:t> {</a:t>
            </a:r>
          </a:p>
          <a:p>
            <a:r>
              <a:rPr lang="en-US" sz="1200" dirty="0" smtClean="0"/>
              <a:t>      id: 2,</a:t>
            </a:r>
          </a:p>
          <a:p>
            <a:r>
              <a:rPr lang="en-US" sz="1200" dirty="0" smtClean="0"/>
              <a:t>      name: 'Mary',</a:t>
            </a:r>
          </a:p>
          <a:p>
            <a:r>
              <a:rPr lang="en-US" sz="1200" dirty="0" smtClean="0"/>
              <a:t>      gender: 'Female',</a:t>
            </a:r>
          </a:p>
          <a:p>
            <a:r>
              <a:rPr lang="en-US" sz="1200" dirty="0" smtClean="0"/>
              <a:t>      </a:t>
            </a:r>
            <a:r>
              <a:rPr lang="en-US" sz="1200" dirty="0" err="1" smtClean="0"/>
              <a:t>contactPreference</a:t>
            </a:r>
            <a:r>
              <a:rPr lang="en-US" sz="1200" dirty="0" smtClean="0"/>
              <a:t>: 'Phone',</a:t>
            </a:r>
          </a:p>
          <a:p>
            <a:r>
              <a:rPr lang="en-US" sz="1200" dirty="0" smtClean="0"/>
              <a:t>      </a:t>
            </a:r>
            <a:r>
              <a:rPr lang="en-US" sz="1200" dirty="0" err="1" smtClean="0"/>
              <a:t>phoneNumber</a:t>
            </a:r>
            <a:r>
              <a:rPr lang="en-US" sz="1200" dirty="0" smtClean="0"/>
              <a:t>: 2345978640,</a:t>
            </a:r>
          </a:p>
          <a:p>
            <a:r>
              <a:rPr lang="en-US" sz="1200" dirty="0" smtClean="0"/>
              <a:t>      </a:t>
            </a:r>
            <a:r>
              <a:rPr lang="en-US" sz="1200" dirty="0" err="1" smtClean="0"/>
              <a:t>dateOfBirth</a:t>
            </a:r>
            <a:r>
              <a:rPr lang="en-US" sz="1200" dirty="0" smtClean="0"/>
              <a:t>: new Date('11/20/1979'),</a:t>
            </a:r>
          </a:p>
          <a:p>
            <a:r>
              <a:rPr lang="en-US" sz="1200" dirty="0" smtClean="0"/>
              <a:t>      department: 'HR',</a:t>
            </a:r>
          </a:p>
          <a:p>
            <a:r>
              <a:rPr lang="en-US" sz="1200" dirty="0" smtClean="0"/>
              <a:t>      </a:t>
            </a:r>
            <a:r>
              <a:rPr lang="en-US" sz="1200" dirty="0" err="1" smtClean="0"/>
              <a:t>isActive</a:t>
            </a:r>
            <a:r>
              <a:rPr lang="en-US" sz="1200" dirty="0" smtClean="0"/>
              <a:t>: true,</a:t>
            </a:r>
          </a:p>
          <a:p>
            <a:r>
              <a:rPr lang="en-US" sz="1200" dirty="0" smtClean="0"/>
              <a:t>      </a:t>
            </a:r>
            <a:r>
              <a:rPr lang="en-US" sz="1200" dirty="0" err="1" smtClean="0"/>
              <a:t>photoPath</a:t>
            </a:r>
            <a:r>
              <a:rPr lang="en-US" sz="1200" dirty="0" smtClean="0"/>
              <a:t>: 'assets/images/mary.png'</a:t>
            </a:r>
          </a:p>
          <a:p>
            <a:r>
              <a:rPr lang="en-US" sz="1200" dirty="0" smtClean="0"/>
              <a:t>    },</a:t>
            </a:r>
          </a:p>
          <a:p>
            <a:r>
              <a:rPr lang="en-US" sz="1200" dirty="0" smtClean="0"/>
              <a:t>    {</a:t>
            </a:r>
          </a:p>
          <a:p>
            <a:r>
              <a:rPr lang="en-US" sz="1200" dirty="0" smtClean="0"/>
              <a:t>      id: 3,</a:t>
            </a:r>
          </a:p>
          <a:p>
            <a:r>
              <a:rPr lang="en-US" sz="1200" dirty="0" smtClean="0"/>
              <a:t>      name: 'John',</a:t>
            </a:r>
          </a:p>
          <a:p>
            <a:r>
              <a:rPr lang="en-US" sz="1200" dirty="0" smtClean="0"/>
              <a:t>      gender: 'Male',</a:t>
            </a:r>
          </a:p>
          <a:p>
            <a:r>
              <a:rPr lang="en-US" sz="1200" dirty="0" smtClean="0"/>
              <a:t>      </a:t>
            </a:r>
            <a:r>
              <a:rPr lang="en-US" sz="1200" dirty="0" err="1" smtClean="0"/>
              <a:t>contactPreference</a:t>
            </a:r>
            <a:r>
              <a:rPr lang="en-US" sz="1200" dirty="0" smtClean="0"/>
              <a:t>: 'Phone',</a:t>
            </a:r>
          </a:p>
          <a:p>
            <a:r>
              <a:rPr lang="en-US" sz="1200" dirty="0" smtClean="0"/>
              <a:t>      </a:t>
            </a:r>
            <a:r>
              <a:rPr lang="en-US" sz="1200" dirty="0" err="1" smtClean="0"/>
              <a:t>phoneNumber</a:t>
            </a:r>
            <a:r>
              <a:rPr lang="en-US" sz="1200" dirty="0" smtClean="0"/>
              <a:t>: 5432978640,</a:t>
            </a:r>
          </a:p>
          <a:p>
            <a:r>
              <a:rPr lang="en-US" sz="1200" dirty="0" smtClean="0"/>
              <a:t>      </a:t>
            </a:r>
            <a:r>
              <a:rPr lang="en-US" sz="1200" dirty="0" err="1" smtClean="0"/>
              <a:t>dateOfBirth</a:t>
            </a:r>
            <a:r>
              <a:rPr lang="en-US" sz="1200" dirty="0" smtClean="0"/>
              <a:t>: new Date('3/25/1976'),</a:t>
            </a:r>
          </a:p>
          <a:p>
            <a:r>
              <a:rPr lang="en-US" sz="1200" dirty="0" smtClean="0"/>
              <a:t>      department: 'IT',</a:t>
            </a:r>
          </a:p>
          <a:p>
            <a:r>
              <a:rPr lang="en-US" sz="1200" dirty="0" smtClean="0"/>
              <a:t>      </a:t>
            </a:r>
            <a:r>
              <a:rPr lang="en-US" sz="1200" dirty="0" err="1" smtClean="0"/>
              <a:t>isActive</a:t>
            </a:r>
            <a:r>
              <a:rPr lang="en-US" sz="1200" dirty="0" smtClean="0"/>
              <a:t>: false,</a:t>
            </a:r>
          </a:p>
          <a:p>
            <a:r>
              <a:rPr lang="en-US" sz="1200" dirty="0" smtClean="0"/>
              <a:t>      </a:t>
            </a:r>
            <a:r>
              <a:rPr lang="en-US" sz="1200" dirty="0" err="1" smtClean="0"/>
              <a:t>photoPath</a:t>
            </a:r>
            <a:r>
              <a:rPr lang="en-US" sz="1200" dirty="0" smtClean="0"/>
              <a:t>: 'assets/images/john.png'</a:t>
            </a:r>
          </a:p>
          <a:p>
            <a:r>
              <a:rPr lang="en-US" sz="1200" dirty="0" smtClean="0"/>
              <a:t>    },</a:t>
            </a:r>
          </a:p>
          <a:p>
            <a:r>
              <a:rPr lang="en-US" sz="1200" dirty="0" smtClean="0"/>
              <a:t>  ];</a:t>
            </a:r>
            <a:endParaRPr lang="en-US" sz="1200" dirty="0"/>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304800" y="304800"/>
            <a:ext cx="8458200" cy="861774"/>
          </a:xfrm>
          <a:prstGeom prst="rect">
            <a:avLst/>
          </a:prstGeom>
        </p:spPr>
        <p:txBody>
          <a:bodyPr wrap="square">
            <a:spAutoFit/>
          </a:bodyPr>
          <a:lstStyle/>
          <a:p>
            <a:r>
              <a:rPr lang="en-US" sz="1400" dirty="0" smtClean="0"/>
              <a:t>Changes in</a:t>
            </a:r>
            <a:r>
              <a:rPr lang="en-US" sz="1400" b="1" dirty="0" smtClean="0">
                <a:solidFill>
                  <a:schemeClr val="tx2">
                    <a:lumMod val="75000"/>
                  </a:schemeClr>
                </a:solidFill>
              </a:rPr>
              <a:t> list-</a:t>
            </a:r>
            <a:r>
              <a:rPr lang="en-US" sz="1400" b="1" dirty="0" err="1" smtClean="0">
                <a:solidFill>
                  <a:schemeClr val="tx2">
                    <a:lumMod val="75000"/>
                  </a:schemeClr>
                </a:solidFill>
              </a:rPr>
              <a:t>employees.component.html</a:t>
            </a:r>
            <a:r>
              <a:rPr lang="en-US" sz="1400" b="1" dirty="0" smtClean="0">
                <a:solidFill>
                  <a:schemeClr val="tx2">
                    <a:lumMod val="75000"/>
                  </a:schemeClr>
                </a:solidFill>
              </a:rPr>
              <a:t> </a:t>
            </a:r>
            <a:r>
              <a:rPr lang="en-US" sz="1400" dirty="0" smtClean="0"/>
              <a:t>: Replace the existing HTML, with the following HTML. Notice we are using Bootstrap for styling.</a:t>
            </a:r>
          </a:p>
          <a:p>
            <a:endParaRPr lang="en-US" sz="1100" dirty="0" smtClean="0"/>
          </a:p>
          <a:p>
            <a:endParaRPr lang="en-US" sz="1100" dirty="0" smtClean="0"/>
          </a:p>
        </p:txBody>
      </p:sp>
      <p:sp>
        <p:nvSpPr>
          <p:cNvPr id="6" name="Rectangle 5"/>
          <p:cNvSpPr/>
          <p:nvPr/>
        </p:nvSpPr>
        <p:spPr>
          <a:xfrm>
            <a:off x="533400" y="810191"/>
            <a:ext cx="8077200" cy="6047809"/>
          </a:xfrm>
          <a:prstGeom prst="rect">
            <a:avLst/>
          </a:prstGeom>
        </p:spPr>
        <p:txBody>
          <a:bodyPr wrap="square">
            <a:spAutoFit/>
          </a:bodyPr>
          <a:lstStyle/>
          <a:p>
            <a:r>
              <a:rPr lang="en-US" sz="900" dirty="0" smtClean="0"/>
              <a:t>&lt;div class="panel </a:t>
            </a:r>
            <a:r>
              <a:rPr lang="en-US" sz="900" dirty="0" err="1" smtClean="0"/>
              <a:t>panel</a:t>
            </a:r>
            <a:r>
              <a:rPr lang="en-US" sz="900" dirty="0" smtClean="0"/>
              <a:t>-primary" *</a:t>
            </a:r>
            <a:r>
              <a:rPr lang="en-US" sz="900" dirty="0" err="1" smtClean="0"/>
              <a:t>ngFor</a:t>
            </a:r>
            <a:r>
              <a:rPr lang="en-US" sz="900" dirty="0" smtClean="0"/>
              <a:t>="let employee of employees"&gt;</a:t>
            </a:r>
          </a:p>
          <a:p>
            <a:r>
              <a:rPr lang="en-US" sz="900" dirty="0" smtClean="0"/>
              <a:t>  &lt;div class="panel-heading"&gt;</a:t>
            </a:r>
          </a:p>
          <a:p>
            <a:r>
              <a:rPr lang="en-US" sz="900" dirty="0" smtClean="0"/>
              <a:t>    &lt;h3 class="panel-title"&gt;{{employee.name}}&lt;/h3&gt;</a:t>
            </a:r>
          </a:p>
          <a:p>
            <a:r>
              <a:rPr lang="en-US" sz="900" dirty="0" smtClean="0"/>
              <a:t>  &lt;/div&gt;</a:t>
            </a:r>
          </a:p>
          <a:p>
            <a:r>
              <a:rPr lang="en-US" sz="900" dirty="0" smtClean="0"/>
              <a:t>  &lt;div class="panel-body"&gt;</a:t>
            </a:r>
          </a:p>
          <a:p>
            <a:r>
              <a:rPr lang="en-US" sz="900" dirty="0" smtClean="0"/>
              <a:t>  &lt;div class="col-xs-10"&gt;</a:t>
            </a:r>
          </a:p>
          <a:p>
            <a:r>
              <a:rPr lang="en-US" sz="900" dirty="0" smtClean="0"/>
              <a:t>      &lt;div class="row vertical-align"&gt;</a:t>
            </a:r>
          </a:p>
          <a:p>
            <a:r>
              <a:rPr lang="en-US" sz="900" dirty="0" smtClean="0"/>
              <a:t>        &lt;div class="col-xs-4"&gt;</a:t>
            </a:r>
          </a:p>
          <a:p>
            <a:r>
              <a:rPr lang="en-US" sz="900" dirty="0" smtClean="0"/>
              <a:t>          &lt;</a:t>
            </a:r>
            <a:r>
              <a:rPr lang="en-US" sz="900" dirty="0" err="1" smtClean="0"/>
              <a:t>img</a:t>
            </a:r>
            <a:r>
              <a:rPr lang="en-US" sz="900" dirty="0" smtClean="0"/>
              <a:t> class="</a:t>
            </a:r>
            <a:r>
              <a:rPr lang="en-US" sz="900" dirty="0" err="1" smtClean="0"/>
              <a:t>imageClass</a:t>
            </a:r>
            <a:r>
              <a:rPr lang="en-US" sz="900" dirty="0" smtClean="0"/>
              <a:t>" [</a:t>
            </a:r>
            <a:r>
              <a:rPr lang="en-US" sz="900" dirty="0" err="1" smtClean="0"/>
              <a:t>src</a:t>
            </a:r>
            <a:r>
              <a:rPr lang="en-US" sz="900" dirty="0" smtClean="0"/>
              <a:t>]="</a:t>
            </a:r>
            <a:r>
              <a:rPr lang="en-US" sz="900" dirty="0" err="1" smtClean="0"/>
              <a:t>employee.photoPath</a:t>
            </a:r>
            <a:r>
              <a:rPr lang="en-US" sz="900" dirty="0" smtClean="0"/>
              <a:t>" /&gt;</a:t>
            </a:r>
          </a:p>
          <a:p>
            <a:r>
              <a:rPr lang="en-US" sz="900" dirty="0" smtClean="0"/>
              <a:t>        &lt;/div&gt;</a:t>
            </a:r>
          </a:p>
          <a:p>
            <a:r>
              <a:rPr lang="en-US" sz="900" dirty="0" smtClean="0"/>
              <a:t>        &lt;div class="col-xs-8"&gt;</a:t>
            </a:r>
          </a:p>
          <a:p>
            <a:endParaRPr lang="en-US" sz="900" dirty="0" smtClean="0"/>
          </a:p>
          <a:p>
            <a:r>
              <a:rPr lang="en-US" sz="900" dirty="0" smtClean="0"/>
              <a:t>          &lt;div class="row"&gt;</a:t>
            </a:r>
          </a:p>
          <a:p>
            <a:r>
              <a:rPr lang="en-US" sz="900" dirty="0" smtClean="0"/>
              <a:t>            &lt;div class="col-xs-6"&gt;</a:t>
            </a:r>
          </a:p>
          <a:p>
            <a:r>
              <a:rPr lang="en-US" sz="900" dirty="0" smtClean="0"/>
              <a:t>              Gender</a:t>
            </a:r>
          </a:p>
          <a:p>
            <a:r>
              <a:rPr lang="en-US" sz="900" dirty="0" smtClean="0"/>
              <a:t>            &lt;/div&gt;</a:t>
            </a:r>
          </a:p>
          <a:p>
            <a:r>
              <a:rPr lang="en-US" sz="900" dirty="0" smtClean="0"/>
              <a:t>            &lt;div class="col-xs-6"&gt;</a:t>
            </a:r>
          </a:p>
          <a:p>
            <a:r>
              <a:rPr lang="en-US" sz="900" dirty="0" smtClean="0"/>
              <a:t>              : {{</a:t>
            </a:r>
            <a:r>
              <a:rPr lang="en-US" sz="900" dirty="0" err="1" smtClean="0"/>
              <a:t>employee.gender</a:t>
            </a:r>
            <a:r>
              <a:rPr lang="en-US" sz="900" dirty="0" smtClean="0"/>
              <a:t>}}</a:t>
            </a:r>
          </a:p>
          <a:p>
            <a:r>
              <a:rPr lang="en-US" sz="900" dirty="0" smtClean="0"/>
              <a:t>            &lt;/div&gt;</a:t>
            </a:r>
          </a:p>
          <a:p>
            <a:r>
              <a:rPr lang="en-US" sz="900" dirty="0" smtClean="0"/>
              <a:t>          &lt;/div&gt;</a:t>
            </a:r>
          </a:p>
          <a:p>
            <a:r>
              <a:rPr lang="en-US" sz="900" dirty="0" smtClean="0"/>
              <a:t>          &lt;div class="row"&gt;</a:t>
            </a:r>
          </a:p>
          <a:p>
            <a:r>
              <a:rPr lang="en-US" sz="900" dirty="0" smtClean="0"/>
              <a:t>            &lt;div class="col-xs-6"&gt;</a:t>
            </a:r>
          </a:p>
          <a:p>
            <a:r>
              <a:rPr lang="en-US" sz="900" dirty="0" smtClean="0"/>
              <a:t>              Date of Birth</a:t>
            </a:r>
          </a:p>
          <a:p>
            <a:r>
              <a:rPr lang="en-US" sz="900" dirty="0" smtClean="0"/>
              <a:t>            &lt;/div&gt;</a:t>
            </a:r>
          </a:p>
          <a:p>
            <a:r>
              <a:rPr lang="en-US" sz="900" dirty="0" smtClean="0"/>
              <a:t>            &lt;div class="col-xs-6"&gt;</a:t>
            </a:r>
          </a:p>
          <a:p>
            <a:r>
              <a:rPr lang="en-US" sz="900" dirty="0" smtClean="0"/>
              <a:t>              : {{</a:t>
            </a:r>
            <a:r>
              <a:rPr lang="en-US" sz="900" dirty="0" err="1" smtClean="0"/>
              <a:t>employee.dateOfBirth</a:t>
            </a:r>
            <a:r>
              <a:rPr lang="en-US" sz="900" dirty="0" smtClean="0"/>
              <a:t> | date}}</a:t>
            </a:r>
          </a:p>
          <a:p>
            <a:r>
              <a:rPr lang="en-US" sz="900" dirty="0" smtClean="0"/>
              <a:t>            &lt;/div&gt;</a:t>
            </a:r>
          </a:p>
          <a:p>
            <a:r>
              <a:rPr lang="en-US" sz="900" dirty="0" smtClean="0"/>
              <a:t>          &lt;/div&gt;</a:t>
            </a:r>
          </a:p>
          <a:p>
            <a:r>
              <a:rPr lang="en-US" sz="900" dirty="0" smtClean="0"/>
              <a:t>          &lt;div class="row"&gt;</a:t>
            </a:r>
          </a:p>
          <a:p>
            <a:r>
              <a:rPr lang="en-US" sz="900" dirty="0" smtClean="0"/>
              <a:t>            &lt;div class="col-xs-6"&gt;</a:t>
            </a:r>
          </a:p>
          <a:p>
            <a:r>
              <a:rPr lang="en-US" sz="900" dirty="0" smtClean="0"/>
              <a:t>              Contact Preference</a:t>
            </a:r>
          </a:p>
          <a:p>
            <a:r>
              <a:rPr lang="en-US" sz="900" dirty="0" smtClean="0"/>
              <a:t>            &lt;/div&gt;</a:t>
            </a:r>
          </a:p>
          <a:p>
            <a:r>
              <a:rPr lang="en-US" sz="900" dirty="0" smtClean="0"/>
              <a:t>            &lt;div class="col-xs-6"&gt;</a:t>
            </a:r>
          </a:p>
          <a:p>
            <a:r>
              <a:rPr lang="en-US" sz="900" dirty="0" smtClean="0"/>
              <a:t>              : {{</a:t>
            </a:r>
            <a:r>
              <a:rPr lang="en-US" sz="900" dirty="0" err="1" smtClean="0"/>
              <a:t>employee.contactPreference</a:t>
            </a:r>
            <a:r>
              <a:rPr lang="en-US" sz="900" dirty="0" smtClean="0"/>
              <a:t>}}</a:t>
            </a:r>
          </a:p>
          <a:p>
            <a:r>
              <a:rPr lang="en-US" sz="900" dirty="0" smtClean="0"/>
              <a:t>            &lt;/div&gt;</a:t>
            </a:r>
          </a:p>
          <a:p>
            <a:r>
              <a:rPr lang="en-US" sz="900" dirty="0" smtClean="0"/>
              <a:t>          &lt;/div&gt;</a:t>
            </a:r>
          </a:p>
          <a:p>
            <a:r>
              <a:rPr lang="en-US" sz="900" dirty="0" smtClean="0"/>
              <a:t>      </a:t>
            </a:r>
          </a:p>
          <a:p>
            <a:r>
              <a:rPr lang="en-US" sz="900" dirty="0" smtClean="0"/>
              <a:t>        &lt;/div&gt;</a:t>
            </a:r>
          </a:p>
          <a:p>
            <a:endParaRPr lang="en-US" sz="900" dirty="0" smtClean="0"/>
          </a:p>
          <a:p>
            <a:r>
              <a:rPr lang="en-US" sz="900" dirty="0" smtClean="0"/>
              <a:t>      &lt;/div&gt;</a:t>
            </a:r>
          </a:p>
          <a:p>
            <a:r>
              <a:rPr lang="en-US" sz="900" dirty="0" smtClean="0"/>
              <a:t>    &lt;/div&gt;</a:t>
            </a:r>
          </a:p>
          <a:p>
            <a:r>
              <a:rPr lang="en-US" sz="900" dirty="0" smtClean="0"/>
              <a:t>  &lt;/div&gt;</a:t>
            </a:r>
          </a:p>
          <a:p>
            <a:r>
              <a:rPr lang="en-US" sz="900" dirty="0" smtClean="0"/>
              <a:t>&lt;/div&gt;</a:t>
            </a:r>
            <a:endParaRPr lang="en-US" sz="1400" dirty="0"/>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457200" y="228600"/>
            <a:ext cx="8382000" cy="5632311"/>
          </a:xfrm>
          <a:prstGeom prst="rect">
            <a:avLst/>
          </a:prstGeom>
        </p:spPr>
        <p:txBody>
          <a:bodyPr wrap="square">
            <a:spAutoFit/>
          </a:bodyPr>
          <a:lstStyle/>
          <a:p>
            <a:r>
              <a:rPr lang="en-US" dirty="0" smtClean="0"/>
              <a:t>Changes in </a:t>
            </a:r>
            <a:r>
              <a:rPr lang="en-US" b="1" dirty="0" smtClean="0">
                <a:solidFill>
                  <a:schemeClr val="tx2">
                    <a:lumMod val="75000"/>
                  </a:schemeClr>
                </a:solidFill>
              </a:rPr>
              <a:t>list-</a:t>
            </a:r>
            <a:r>
              <a:rPr lang="en-US" b="1" dirty="0" err="1" smtClean="0">
                <a:solidFill>
                  <a:schemeClr val="tx2">
                    <a:lumMod val="75000"/>
                  </a:schemeClr>
                </a:solidFill>
              </a:rPr>
              <a:t>employees.component.css</a:t>
            </a:r>
            <a:r>
              <a:rPr lang="en-US" dirty="0" smtClean="0"/>
              <a:t> : Include the following CSS classes</a:t>
            </a:r>
          </a:p>
          <a:p>
            <a:endParaRPr lang="en-US" dirty="0" smtClean="0"/>
          </a:p>
          <a:p>
            <a:r>
              <a:rPr lang="en-US" dirty="0" smtClean="0"/>
              <a:t>.</a:t>
            </a:r>
            <a:r>
              <a:rPr lang="en-US" dirty="0" err="1" smtClean="0"/>
              <a:t>imageClass</a:t>
            </a:r>
            <a:r>
              <a:rPr lang="en-US" dirty="0" smtClean="0"/>
              <a:t>{</a:t>
            </a:r>
          </a:p>
          <a:p>
            <a:r>
              <a:rPr lang="en-US" dirty="0" smtClean="0"/>
              <a:t>    width:200px;</a:t>
            </a:r>
          </a:p>
          <a:p>
            <a:r>
              <a:rPr lang="en-US" dirty="0" smtClean="0"/>
              <a:t>    height:200px;</a:t>
            </a:r>
          </a:p>
          <a:p>
            <a:r>
              <a:rPr lang="en-US" dirty="0" smtClean="0"/>
              <a:t>}</a:t>
            </a:r>
          </a:p>
          <a:p>
            <a:r>
              <a:rPr lang="en-US" dirty="0" smtClean="0"/>
              <a:t>.vertical-align{</a:t>
            </a:r>
          </a:p>
          <a:p>
            <a:r>
              <a:rPr lang="en-US" dirty="0" smtClean="0"/>
              <a:t>    display: flex;</a:t>
            </a:r>
          </a:p>
          <a:p>
            <a:r>
              <a:rPr lang="en-US" dirty="0" smtClean="0"/>
              <a:t>    align-items: center;</a:t>
            </a:r>
          </a:p>
          <a:p>
            <a:r>
              <a:rPr lang="en-US" dirty="0" smtClean="0"/>
              <a:t>}</a:t>
            </a:r>
          </a:p>
          <a:p>
            <a:endParaRPr lang="en-US" dirty="0" smtClean="0"/>
          </a:p>
          <a:p>
            <a:endParaRPr lang="en-US" dirty="0" smtClean="0"/>
          </a:p>
          <a:p>
            <a:r>
              <a:rPr lang="en-US" dirty="0" smtClean="0"/>
              <a:t>Changes in </a:t>
            </a:r>
            <a:r>
              <a:rPr lang="en-US" b="1" dirty="0" err="1" smtClean="0">
                <a:solidFill>
                  <a:schemeClr val="tx2">
                    <a:lumMod val="75000"/>
                  </a:schemeClr>
                </a:solidFill>
              </a:rPr>
              <a:t>app.component.html</a:t>
            </a:r>
            <a:r>
              <a:rPr lang="en-US" dirty="0" smtClean="0"/>
              <a:t> : Include the </a:t>
            </a:r>
            <a:r>
              <a:rPr lang="en-US" dirty="0" err="1" smtClean="0"/>
              <a:t>ListEmployeesComponent</a:t>
            </a:r>
            <a:r>
              <a:rPr lang="en-US" dirty="0" smtClean="0"/>
              <a:t> selector (app-list-employees) as a directive in the root component (</a:t>
            </a:r>
            <a:r>
              <a:rPr lang="en-US" dirty="0" err="1" smtClean="0"/>
              <a:t>app.component.html</a:t>
            </a:r>
            <a:r>
              <a:rPr lang="en-US" dirty="0" smtClean="0"/>
              <a:t>)</a:t>
            </a:r>
          </a:p>
          <a:p>
            <a:r>
              <a:rPr lang="en-US" dirty="0" smtClean="0"/>
              <a:t>&lt;div class="container"&gt;</a:t>
            </a:r>
          </a:p>
          <a:p>
            <a:r>
              <a:rPr lang="en-US" dirty="0" smtClean="0"/>
              <a:t>    &lt;app-list-employees&gt;&lt;/app-list-employees&gt;</a:t>
            </a:r>
          </a:p>
          <a:p>
            <a:r>
              <a:rPr lang="en-US" dirty="0" smtClean="0"/>
              <a:t>&lt;/div&gt;</a:t>
            </a:r>
          </a:p>
          <a:p>
            <a:endParaRPr lang="en-US" dirty="0" smtClean="0"/>
          </a:p>
          <a:p>
            <a:r>
              <a:rPr lang="en-US" dirty="0" smtClean="0"/>
              <a:t> it also launches your default browser and displays the list of employees as expected.</a:t>
            </a:r>
          </a:p>
          <a:p>
            <a:r>
              <a:rPr lang="en-US" dirty="0" err="1" smtClean="0"/>
              <a:t>ng</a:t>
            </a:r>
            <a:r>
              <a:rPr lang="en-US" dirty="0" smtClean="0"/>
              <a:t> serve -o</a:t>
            </a:r>
            <a:endParaRPr lang="en-US" dirty="0"/>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TextBox 2"/>
          <p:cNvSpPr txBox="1"/>
          <p:nvPr/>
        </p:nvSpPr>
        <p:spPr>
          <a:xfrm>
            <a:off x="228600" y="228600"/>
            <a:ext cx="3496470" cy="646331"/>
          </a:xfrm>
          <a:prstGeom prst="rect">
            <a:avLst/>
          </a:prstGeom>
          <a:noFill/>
        </p:spPr>
        <p:txBody>
          <a:bodyPr wrap="none" rtlCol="0">
            <a:spAutoFit/>
          </a:bodyPr>
          <a:lstStyle/>
          <a:p>
            <a:r>
              <a:rPr lang="en-US" b="1" dirty="0" smtClean="0"/>
              <a:t>Bootstrap radio buttons in Angular</a:t>
            </a:r>
          </a:p>
          <a:p>
            <a:endParaRPr lang="en-US" dirty="0"/>
          </a:p>
        </p:txBody>
      </p:sp>
      <p:pic>
        <p:nvPicPr>
          <p:cNvPr id="2049" name="Picture 1" descr="C:\Users\lenovo\Desktop\ae.png"/>
          <p:cNvPicPr>
            <a:picLocks noChangeAspect="1" noChangeArrowheads="1"/>
          </p:cNvPicPr>
          <p:nvPr/>
        </p:nvPicPr>
        <p:blipFill>
          <a:blip r:embed="rId2"/>
          <a:srcRect/>
          <a:stretch>
            <a:fillRect/>
          </a:stretch>
        </p:blipFill>
        <p:spPr bwMode="auto">
          <a:xfrm>
            <a:off x="2362200" y="1219200"/>
            <a:ext cx="4619625" cy="3619500"/>
          </a:xfrm>
          <a:prstGeom prst="rect">
            <a:avLst/>
          </a:prstGeom>
          <a:noFill/>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5123" name="Picture 3"/>
          <p:cNvPicPr>
            <a:picLocks noChangeAspect="1" noChangeArrowheads="1"/>
          </p:cNvPicPr>
          <p:nvPr/>
        </p:nvPicPr>
        <p:blipFill>
          <a:blip r:embed="rId2" cstate="print"/>
          <a:srcRect/>
          <a:stretch>
            <a:fillRect/>
          </a:stretch>
        </p:blipFill>
        <p:spPr bwMode="auto">
          <a:xfrm>
            <a:off x="838200" y="1447800"/>
            <a:ext cx="7543800" cy="3371850"/>
          </a:xfrm>
          <a:prstGeom prst="rect">
            <a:avLst/>
          </a:prstGeom>
          <a:noFill/>
          <a:ln w="9525">
            <a:noFill/>
            <a:miter lim="800000"/>
            <a:headEnd/>
            <a:tailEnd/>
          </a:ln>
        </p:spPr>
      </p:pic>
      <p:sp>
        <p:nvSpPr>
          <p:cNvPr id="5" name="TextBox 4"/>
          <p:cNvSpPr txBox="1"/>
          <p:nvPr/>
        </p:nvSpPr>
        <p:spPr>
          <a:xfrm>
            <a:off x="457200" y="457200"/>
            <a:ext cx="1990225" cy="400110"/>
          </a:xfrm>
          <a:prstGeom prst="rect">
            <a:avLst/>
          </a:prstGeom>
          <a:noFill/>
        </p:spPr>
        <p:txBody>
          <a:bodyPr wrap="none" rtlCol="0">
            <a:spAutoFit/>
          </a:bodyPr>
          <a:lstStyle/>
          <a:p>
            <a:r>
              <a:rPr lang="en-US" sz="2000" b="1" dirty="0" smtClean="0">
                <a:solidFill>
                  <a:schemeClr val="accent1">
                    <a:lumMod val="75000"/>
                  </a:schemeClr>
                </a:solidFill>
              </a:rPr>
              <a:t>Angular Features</a:t>
            </a:r>
            <a:endParaRPr lang="en-US" sz="2000" b="1" dirty="0">
              <a:solidFill>
                <a:schemeClr val="accent1">
                  <a:lumMod val="75000"/>
                </a:schemeClr>
              </a:solidFill>
            </a:endParaRPr>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457200" y="304800"/>
            <a:ext cx="7924800" cy="6740307"/>
          </a:xfrm>
          <a:prstGeom prst="rect">
            <a:avLst/>
          </a:prstGeom>
        </p:spPr>
        <p:txBody>
          <a:bodyPr wrap="square">
            <a:spAutoFit/>
          </a:bodyPr>
          <a:lstStyle/>
          <a:p>
            <a:r>
              <a:rPr lang="en-US" dirty="0" smtClean="0"/>
              <a:t>create-</a:t>
            </a:r>
            <a:r>
              <a:rPr lang="en-US" dirty="0" err="1" smtClean="0"/>
              <a:t>employee.component.html</a:t>
            </a:r>
            <a:r>
              <a:rPr lang="en-US" dirty="0" smtClean="0"/>
              <a:t> file </a:t>
            </a:r>
          </a:p>
          <a:p>
            <a:endParaRPr lang="en-US" dirty="0" smtClean="0"/>
          </a:p>
          <a:p>
            <a:r>
              <a:rPr lang="en-US" dirty="0" smtClean="0"/>
              <a:t>&lt;div class="form-group"&gt;</a:t>
            </a:r>
          </a:p>
          <a:p>
            <a:r>
              <a:rPr lang="en-US" dirty="0" smtClean="0"/>
              <a:t>  &lt;label&gt;Gender&lt;/label&gt;</a:t>
            </a:r>
          </a:p>
          <a:p>
            <a:r>
              <a:rPr lang="en-US" dirty="0" smtClean="0"/>
              <a:t>  &lt;div class="form-control"&gt;</a:t>
            </a:r>
          </a:p>
          <a:p>
            <a:r>
              <a:rPr lang="en-US" dirty="0" smtClean="0"/>
              <a:t>    &lt;label class="radio-inline"&gt;</a:t>
            </a:r>
          </a:p>
          <a:p>
            <a:r>
              <a:rPr lang="en-US" dirty="0" smtClean="0"/>
              <a:t>      &lt;input type="radio" name="gender" value="male" [(</a:t>
            </a:r>
            <a:r>
              <a:rPr lang="en-US" dirty="0" err="1" smtClean="0"/>
              <a:t>ngModel</a:t>
            </a:r>
            <a:r>
              <a:rPr lang="en-US" dirty="0" smtClean="0"/>
              <a:t>)]="gender"&gt;</a:t>
            </a:r>
          </a:p>
          <a:p>
            <a:r>
              <a:rPr lang="en-US" dirty="0" smtClean="0"/>
              <a:t>      Male</a:t>
            </a:r>
          </a:p>
          <a:p>
            <a:r>
              <a:rPr lang="en-US" dirty="0" smtClean="0"/>
              <a:t>    &lt;/label&gt;</a:t>
            </a:r>
          </a:p>
          <a:p>
            <a:r>
              <a:rPr lang="en-US" dirty="0" smtClean="0"/>
              <a:t>    &lt;label class="radio-inline"&gt;</a:t>
            </a:r>
          </a:p>
          <a:p>
            <a:r>
              <a:rPr lang="en-US" dirty="0" smtClean="0"/>
              <a:t>      &lt;input type="radio" name="gender" value="female" [(</a:t>
            </a:r>
            <a:r>
              <a:rPr lang="en-US" dirty="0" err="1" smtClean="0"/>
              <a:t>ngModel</a:t>
            </a:r>
            <a:r>
              <a:rPr lang="en-US" dirty="0" smtClean="0"/>
              <a:t>)]="gender"&gt;</a:t>
            </a:r>
          </a:p>
          <a:p>
            <a:r>
              <a:rPr lang="en-US" dirty="0" smtClean="0"/>
              <a:t>      Female</a:t>
            </a:r>
          </a:p>
          <a:p>
            <a:r>
              <a:rPr lang="en-US" dirty="0" smtClean="0"/>
              <a:t>    &lt;/label&gt;</a:t>
            </a:r>
          </a:p>
          <a:p>
            <a:r>
              <a:rPr lang="en-US" dirty="0" smtClean="0"/>
              <a:t>  &lt;/div&gt;</a:t>
            </a:r>
          </a:p>
          <a:p>
            <a:r>
              <a:rPr lang="en-US" dirty="0" smtClean="0"/>
              <a:t>&lt;/div&gt;</a:t>
            </a:r>
          </a:p>
          <a:p>
            <a:endParaRPr lang="en-US" dirty="0" smtClean="0"/>
          </a:p>
          <a:p>
            <a:pPr algn="just"/>
            <a:r>
              <a:rPr lang="en-US" b="1" dirty="0" err="1" smtClean="0"/>
              <a:t>CodeExplanation</a:t>
            </a:r>
            <a:r>
              <a:rPr lang="en-US" b="1" dirty="0" smtClean="0"/>
              <a:t>: </a:t>
            </a:r>
            <a:r>
              <a:rPr lang="en-US" dirty="0" smtClean="0"/>
              <a:t/>
            </a:r>
            <a:br>
              <a:rPr lang="en-US" dirty="0" smtClean="0"/>
            </a:br>
            <a:r>
              <a:rPr lang="en-US" dirty="0" smtClean="0"/>
              <a:t>The </a:t>
            </a:r>
            <a:r>
              <a:rPr lang="en-US" b="1" dirty="0" smtClean="0"/>
              <a:t>name </a:t>
            </a:r>
            <a:r>
              <a:rPr lang="en-US" dirty="0" smtClean="0"/>
              <a:t>attribute is required to group the radio buttons as one unit and make the selection mutually exclusive. Make sure both the radio buttons have the same value for the </a:t>
            </a:r>
            <a:r>
              <a:rPr lang="en-US" b="1" dirty="0" smtClean="0"/>
              <a:t>"name"</a:t>
            </a:r>
            <a:r>
              <a:rPr lang="en-US" dirty="0" smtClean="0"/>
              <a:t> attribute. Otherwise the radio button selection won't be mutually exclusive.</a:t>
            </a:r>
          </a:p>
          <a:p>
            <a:pPr algn="just"/>
            <a:r>
              <a:rPr lang="en-US" dirty="0" smtClean="0"/>
              <a:t>It is also important that you set the </a:t>
            </a:r>
            <a:r>
              <a:rPr lang="en-US" b="1" dirty="0" smtClean="0"/>
              <a:t>"value"</a:t>
            </a:r>
            <a:r>
              <a:rPr lang="en-US" dirty="0" smtClean="0"/>
              <a:t> attribute for each radio button. This value is posted to the server when the form is submitted.</a:t>
            </a:r>
          </a:p>
          <a:p>
            <a:endParaRPr lang="en-US"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990600" y="381000"/>
            <a:ext cx="7086600" cy="5855449"/>
          </a:xfrm>
          <a:prstGeom prst="rect">
            <a:avLst/>
          </a:prstGeom>
        </p:spPr>
        <p:txBody>
          <a:bodyPr wrap="square">
            <a:spAutoFit/>
          </a:bodyPr>
          <a:lstStyle/>
          <a:p>
            <a:r>
              <a:rPr lang="en-US" sz="1400" b="1" dirty="0" smtClean="0">
                <a:solidFill>
                  <a:schemeClr val="tx2">
                    <a:lumMod val="75000"/>
                  </a:schemeClr>
                </a:solidFill>
              </a:rPr>
              <a:t>create-</a:t>
            </a:r>
            <a:r>
              <a:rPr lang="en-US" sz="1400" b="1" dirty="0" err="1" smtClean="0">
                <a:solidFill>
                  <a:schemeClr val="tx2">
                    <a:lumMod val="75000"/>
                  </a:schemeClr>
                </a:solidFill>
              </a:rPr>
              <a:t>employee.component.html</a:t>
            </a:r>
            <a:r>
              <a:rPr lang="en-US" sz="1400" b="1" dirty="0" smtClean="0">
                <a:solidFill>
                  <a:schemeClr val="tx2">
                    <a:lumMod val="75000"/>
                  </a:schemeClr>
                </a:solidFill>
              </a:rPr>
              <a:t>  </a:t>
            </a:r>
          </a:p>
          <a:p>
            <a:endParaRPr lang="en-US" sz="1400" dirty="0" smtClean="0"/>
          </a:p>
          <a:p>
            <a:r>
              <a:rPr lang="en-US" sz="1400" dirty="0" smtClean="0"/>
              <a:t>&lt;form #</a:t>
            </a:r>
            <a:r>
              <a:rPr lang="en-US" sz="1400" dirty="0" err="1" smtClean="0"/>
              <a:t>employeeForm</a:t>
            </a:r>
            <a:r>
              <a:rPr lang="en-US" sz="1400" dirty="0" smtClean="0"/>
              <a:t>="</a:t>
            </a:r>
            <a:r>
              <a:rPr lang="en-US" sz="1400" dirty="0" err="1" smtClean="0"/>
              <a:t>ngForm</a:t>
            </a:r>
            <a:r>
              <a:rPr lang="en-US" sz="1400" dirty="0" smtClean="0"/>
              <a:t>" (</a:t>
            </a:r>
            <a:r>
              <a:rPr lang="en-US" sz="1400" dirty="0" err="1" smtClean="0"/>
              <a:t>ngSubmit</a:t>
            </a:r>
            <a:r>
              <a:rPr lang="en-US" sz="1400" dirty="0" smtClean="0"/>
              <a:t>)="</a:t>
            </a:r>
            <a:r>
              <a:rPr lang="en-US" sz="1400" dirty="0" err="1" smtClean="0"/>
              <a:t>saveEmployee</a:t>
            </a:r>
            <a:r>
              <a:rPr lang="en-US" sz="1400" dirty="0" smtClean="0"/>
              <a:t>(</a:t>
            </a:r>
            <a:r>
              <a:rPr lang="en-US" sz="1400" dirty="0" err="1" smtClean="0"/>
              <a:t>employeeForm</a:t>
            </a:r>
            <a:r>
              <a:rPr lang="en-US" sz="1400" dirty="0" smtClean="0"/>
              <a:t>)"&gt;</a:t>
            </a:r>
          </a:p>
          <a:p>
            <a:r>
              <a:rPr lang="en-US" sz="1400" dirty="0" smtClean="0"/>
              <a:t>  &lt;div class="panel </a:t>
            </a:r>
            <a:r>
              <a:rPr lang="en-US" sz="1400" dirty="0" err="1" smtClean="0"/>
              <a:t>panel</a:t>
            </a:r>
            <a:r>
              <a:rPr lang="en-US" sz="1400" dirty="0" smtClean="0"/>
              <a:t>-primary"&gt;</a:t>
            </a:r>
          </a:p>
          <a:p>
            <a:r>
              <a:rPr lang="en-US" sz="1400" dirty="0" smtClean="0"/>
              <a:t>    &lt;div class="panel-heading"&gt;</a:t>
            </a:r>
          </a:p>
          <a:p>
            <a:r>
              <a:rPr lang="en-US" sz="1400" dirty="0" smtClean="0"/>
              <a:t>      &lt;h3 class="panel-title"&gt;Create Employee&lt;/h3&gt;</a:t>
            </a:r>
          </a:p>
          <a:p>
            <a:r>
              <a:rPr lang="en-US" sz="1400" dirty="0" smtClean="0"/>
              <a:t>    &lt;/div&gt;</a:t>
            </a:r>
          </a:p>
          <a:p>
            <a:r>
              <a:rPr lang="en-US" sz="1400" dirty="0" smtClean="0"/>
              <a:t>    &lt;div class="panel-body"&gt;</a:t>
            </a:r>
          </a:p>
          <a:p>
            <a:endParaRPr lang="en-US" sz="1400" dirty="0" smtClean="0"/>
          </a:p>
          <a:p>
            <a:r>
              <a:rPr lang="en-US" sz="1400" dirty="0" smtClean="0"/>
              <a:t>      &lt;div class="form-group"&gt;</a:t>
            </a:r>
          </a:p>
          <a:p>
            <a:r>
              <a:rPr lang="en-US" sz="1400" dirty="0" smtClean="0"/>
              <a:t>        &lt;label for="</a:t>
            </a:r>
            <a:r>
              <a:rPr lang="en-US" sz="1400" dirty="0" err="1" smtClean="0"/>
              <a:t>fullName</a:t>
            </a:r>
            <a:r>
              <a:rPr lang="en-US" sz="1400" dirty="0" smtClean="0"/>
              <a:t>"&gt;Full Name&lt;/label&gt;</a:t>
            </a:r>
          </a:p>
          <a:p>
            <a:r>
              <a:rPr lang="en-US" sz="1400" dirty="0" smtClean="0"/>
              <a:t>        &lt;input id="</a:t>
            </a:r>
            <a:r>
              <a:rPr lang="en-US" sz="1400" dirty="0" err="1" smtClean="0"/>
              <a:t>fullName</a:t>
            </a:r>
            <a:r>
              <a:rPr lang="en-US" sz="1400" dirty="0" smtClean="0"/>
              <a:t>" type="text" class="form-control" name="</a:t>
            </a:r>
            <a:r>
              <a:rPr lang="en-US" sz="1400" dirty="0" err="1" smtClean="0"/>
              <a:t>fullName</a:t>
            </a:r>
            <a:r>
              <a:rPr lang="en-US" sz="1400" dirty="0" smtClean="0"/>
              <a:t>"</a:t>
            </a:r>
          </a:p>
          <a:p>
            <a:r>
              <a:rPr lang="en-US" sz="1400" dirty="0" smtClean="0"/>
              <a:t>        [(</a:t>
            </a:r>
            <a:r>
              <a:rPr lang="en-US" sz="1400" dirty="0" err="1" smtClean="0"/>
              <a:t>ngModel</a:t>
            </a:r>
            <a:r>
              <a:rPr lang="en-US" sz="1400" dirty="0" smtClean="0"/>
              <a:t>)]="</a:t>
            </a:r>
            <a:r>
              <a:rPr lang="en-US" sz="1400" dirty="0" err="1" smtClean="0"/>
              <a:t>fullName</a:t>
            </a:r>
            <a:r>
              <a:rPr lang="en-US" sz="1400" dirty="0" smtClean="0"/>
              <a:t>"&gt;</a:t>
            </a:r>
          </a:p>
          <a:p>
            <a:r>
              <a:rPr lang="en-US" sz="1400" dirty="0" smtClean="0"/>
              <a:t>      &lt;/div&gt;</a:t>
            </a:r>
          </a:p>
          <a:p>
            <a:endParaRPr lang="en-US" sz="1400" dirty="0" smtClean="0"/>
          </a:p>
          <a:p>
            <a:r>
              <a:rPr lang="en-US" sz="1400" dirty="0" smtClean="0"/>
              <a:t>      &lt;div class="form-group"&gt;</a:t>
            </a:r>
          </a:p>
          <a:p>
            <a:r>
              <a:rPr lang="en-US" sz="1400" dirty="0" smtClean="0"/>
              <a:t>        &lt;label for="email"&gt;Email&lt;/label&gt;</a:t>
            </a:r>
          </a:p>
          <a:p>
            <a:r>
              <a:rPr lang="en-US" sz="1400" dirty="0" smtClean="0"/>
              <a:t>        &lt;input id="email" type="text" class="form-control" name="email"</a:t>
            </a:r>
          </a:p>
          <a:p>
            <a:r>
              <a:rPr lang="en-US" sz="1400" dirty="0" smtClean="0"/>
              <a:t>        [(</a:t>
            </a:r>
            <a:r>
              <a:rPr lang="en-US" sz="1400" dirty="0" err="1" smtClean="0"/>
              <a:t>ngModel</a:t>
            </a:r>
            <a:r>
              <a:rPr lang="en-US" sz="1400" dirty="0" smtClean="0"/>
              <a:t>)]="email"&gt;</a:t>
            </a:r>
          </a:p>
          <a:p>
            <a:r>
              <a:rPr lang="en-US" sz="1400" dirty="0" smtClean="0"/>
              <a:t>      &lt;/div&gt;</a:t>
            </a:r>
          </a:p>
          <a:p>
            <a:endParaRPr lang="en-US" sz="1400" dirty="0" smtClean="0"/>
          </a:p>
          <a:p>
            <a:r>
              <a:rPr lang="en-US" sz="1400" dirty="0" smtClean="0"/>
              <a:t>      &lt;div class="form-group"&gt;</a:t>
            </a:r>
          </a:p>
          <a:p>
            <a:r>
              <a:rPr lang="en-US" sz="1400" dirty="0" smtClean="0"/>
              <a:t>        &lt;label for="</a:t>
            </a:r>
            <a:r>
              <a:rPr lang="en-US" sz="1400" dirty="0" err="1" smtClean="0"/>
              <a:t>phoneNumber</a:t>
            </a:r>
            <a:r>
              <a:rPr lang="en-US" sz="1400" dirty="0" smtClean="0"/>
              <a:t>"&gt;Phone Number&lt;/label&gt;</a:t>
            </a:r>
          </a:p>
          <a:p>
            <a:r>
              <a:rPr lang="en-US" sz="1400" dirty="0" smtClean="0"/>
              <a:t>        &lt;input id="</a:t>
            </a:r>
            <a:r>
              <a:rPr lang="en-US" sz="1400" dirty="0" err="1" smtClean="0"/>
              <a:t>phoneNumber</a:t>
            </a:r>
            <a:r>
              <a:rPr lang="en-US" sz="1400" dirty="0" smtClean="0"/>
              <a:t>" type="text" class="form-control" name="</a:t>
            </a:r>
            <a:r>
              <a:rPr lang="en-US" sz="1400" dirty="0" err="1" smtClean="0"/>
              <a:t>phoneNumber</a:t>
            </a:r>
            <a:r>
              <a:rPr lang="en-US" sz="1400" dirty="0" smtClean="0"/>
              <a:t>"</a:t>
            </a:r>
          </a:p>
          <a:p>
            <a:r>
              <a:rPr lang="en-US" sz="1400" dirty="0" smtClean="0"/>
              <a:t>        [(</a:t>
            </a:r>
            <a:r>
              <a:rPr lang="en-US" sz="1400" dirty="0" err="1" smtClean="0"/>
              <a:t>ngModel</a:t>
            </a:r>
            <a:r>
              <a:rPr lang="en-US" sz="1400" dirty="0" smtClean="0"/>
              <a:t>)]="</a:t>
            </a:r>
            <a:r>
              <a:rPr lang="en-US" sz="1400" dirty="0" err="1" smtClean="0"/>
              <a:t>phoneNumber</a:t>
            </a:r>
            <a:r>
              <a:rPr lang="en-US" sz="1400" dirty="0" smtClean="0"/>
              <a:t>"&gt;</a:t>
            </a:r>
          </a:p>
          <a:p>
            <a:r>
              <a:rPr lang="en-US" sz="1400" dirty="0" smtClean="0"/>
              <a:t>      &lt;/div&gt;</a:t>
            </a:r>
          </a:p>
          <a:p>
            <a:endParaRPr lang="en-US" sz="1050" dirty="0" smtClean="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304800" y="117693"/>
            <a:ext cx="8458200" cy="6740307"/>
          </a:xfrm>
          <a:prstGeom prst="rect">
            <a:avLst/>
          </a:prstGeom>
        </p:spPr>
        <p:txBody>
          <a:bodyPr wrap="square">
            <a:spAutoFit/>
          </a:bodyPr>
          <a:lstStyle/>
          <a:p>
            <a:r>
              <a:rPr lang="en-US" sz="1200" dirty="0" smtClean="0"/>
              <a:t> &lt;div class="form-group"&gt;</a:t>
            </a:r>
          </a:p>
          <a:p>
            <a:r>
              <a:rPr lang="en-US" sz="1200" dirty="0" smtClean="0"/>
              <a:t>        &lt;label&gt;Contact Preference&lt;/label&gt;</a:t>
            </a:r>
          </a:p>
          <a:p>
            <a:r>
              <a:rPr lang="en-US" sz="1200" dirty="0" smtClean="0"/>
              <a:t>        &lt;div class="form-control"&gt;</a:t>
            </a:r>
          </a:p>
          <a:p>
            <a:r>
              <a:rPr lang="en-US" sz="1200" dirty="0" smtClean="0"/>
              <a:t>          &lt;label class="radio-inline"&gt;</a:t>
            </a:r>
          </a:p>
          <a:p>
            <a:r>
              <a:rPr lang="en-US" sz="1200" dirty="0" smtClean="0"/>
              <a:t>            &lt;input type="radio" name="</a:t>
            </a:r>
            <a:r>
              <a:rPr lang="en-US" sz="1200" dirty="0" err="1" smtClean="0"/>
              <a:t>contactPreference</a:t>
            </a:r>
            <a:r>
              <a:rPr lang="en-US" sz="1200" dirty="0" smtClean="0"/>
              <a:t>" value="email"</a:t>
            </a:r>
          </a:p>
          <a:p>
            <a:r>
              <a:rPr lang="en-US" sz="1200" dirty="0" smtClean="0"/>
              <a:t>            [(</a:t>
            </a:r>
            <a:r>
              <a:rPr lang="en-US" sz="1200" dirty="0" err="1" smtClean="0"/>
              <a:t>ngModel</a:t>
            </a:r>
            <a:r>
              <a:rPr lang="en-US" sz="1200" dirty="0" smtClean="0"/>
              <a:t>)]="</a:t>
            </a:r>
            <a:r>
              <a:rPr lang="en-US" sz="1200" dirty="0" err="1" smtClean="0"/>
              <a:t>contactPreference</a:t>
            </a:r>
            <a:r>
              <a:rPr lang="en-US" sz="1200" dirty="0" smtClean="0"/>
              <a:t>"&gt;</a:t>
            </a:r>
          </a:p>
          <a:p>
            <a:r>
              <a:rPr lang="en-US" sz="1200" dirty="0" smtClean="0"/>
              <a:t>            Email</a:t>
            </a:r>
          </a:p>
          <a:p>
            <a:r>
              <a:rPr lang="en-US" sz="1200" dirty="0" smtClean="0"/>
              <a:t>          &lt;/label&gt;</a:t>
            </a:r>
          </a:p>
          <a:p>
            <a:r>
              <a:rPr lang="en-US" sz="1200" dirty="0" smtClean="0"/>
              <a:t>          &lt;label class="radio-inline"&gt;</a:t>
            </a:r>
          </a:p>
          <a:p>
            <a:r>
              <a:rPr lang="en-US" sz="1200" dirty="0" smtClean="0"/>
              <a:t>            &lt;input type="radio" name="</a:t>
            </a:r>
            <a:r>
              <a:rPr lang="en-US" sz="1200" dirty="0" err="1" smtClean="0"/>
              <a:t>contactPreference</a:t>
            </a:r>
            <a:r>
              <a:rPr lang="en-US" sz="1200" dirty="0" smtClean="0"/>
              <a:t>" value="phone"</a:t>
            </a:r>
          </a:p>
          <a:p>
            <a:r>
              <a:rPr lang="en-US" sz="1200" dirty="0" smtClean="0"/>
              <a:t>            [(</a:t>
            </a:r>
            <a:r>
              <a:rPr lang="en-US" sz="1200" dirty="0" err="1" smtClean="0"/>
              <a:t>ngModel</a:t>
            </a:r>
            <a:r>
              <a:rPr lang="en-US" sz="1200" dirty="0" smtClean="0"/>
              <a:t>)]="</a:t>
            </a:r>
            <a:r>
              <a:rPr lang="en-US" sz="1200" dirty="0" err="1" smtClean="0"/>
              <a:t>contactPreference</a:t>
            </a:r>
            <a:r>
              <a:rPr lang="en-US" sz="1200" dirty="0" smtClean="0"/>
              <a:t>"&gt;</a:t>
            </a:r>
          </a:p>
          <a:p>
            <a:r>
              <a:rPr lang="en-US" sz="1200" dirty="0" smtClean="0"/>
              <a:t>            Phone</a:t>
            </a:r>
          </a:p>
          <a:p>
            <a:r>
              <a:rPr lang="en-US" sz="1200" dirty="0" smtClean="0"/>
              <a:t>          &lt;/label&gt;</a:t>
            </a:r>
          </a:p>
          <a:p>
            <a:r>
              <a:rPr lang="en-US" sz="1200" dirty="0" smtClean="0"/>
              <a:t>        &lt;/div&gt;</a:t>
            </a:r>
          </a:p>
          <a:p>
            <a:r>
              <a:rPr lang="en-US" sz="1200" dirty="0" smtClean="0"/>
              <a:t>      &lt;/div&gt;</a:t>
            </a:r>
          </a:p>
          <a:p>
            <a:endParaRPr lang="en-US" sz="1200" dirty="0" smtClean="0"/>
          </a:p>
          <a:p>
            <a:r>
              <a:rPr lang="en-US" sz="1200" dirty="0" smtClean="0"/>
              <a:t>      &lt;div class="form-group"&gt;</a:t>
            </a:r>
          </a:p>
          <a:p>
            <a:r>
              <a:rPr lang="en-US" sz="1200" dirty="0" smtClean="0"/>
              <a:t>        &lt;label&gt;Gender&lt;/label&gt;</a:t>
            </a:r>
          </a:p>
          <a:p>
            <a:r>
              <a:rPr lang="en-US" sz="1200" dirty="0" smtClean="0"/>
              <a:t>        &lt;div class="form-control"&gt;</a:t>
            </a:r>
          </a:p>
          <a:p>
            <a:r>
              <a:rPr lang="en-US" sz="1200" dirty="0" smtClean="0"/>
              <a:t>          &lt;label class="radio-inline"&gt;</a:t>
            </a:r>
          </a:p>
          <a:p>
            <a:r>
              <a:rPr lang="en-US" sz="1200" dirty="0" smtClean="0"/>
              <a:t>            &lt;input type="radio" name="gender" value="male" [(</a:t>
            </a:r>
            <a:r>
              <a:rPr lang="en-US" sz="1200" dirty="0" err="1" smtClean="0"/>
              <a:t>ngModel</a:t>
            </a:r>
            <a:r>
              <a:rPr lang="en-US" sz="1200" dirty="0" smtClean="0"/>
              <a:t>)]="gender"&gt;</a:t>
            </a:r>
          </a:p>
          <a:p>
            <a:r>
              <a:rPr lang="en-US" sz="1200" dirty="0" smtClean="0"/>
              <a:t>            Male</a:t>
            </a:r>
          </a:p>
          <a:p>
            <a:r>
              <a:rPr lang="en-US" sz="1200" dirty="0" smtClean="0"/>
              <a:t>          &lt;/label&gt;</a:t>
            </a:r>
          </a:p>
          <a:p>
            <a:r>
              <a:rPr lang="en-US" sz="1200" dirty="0" smtClean="0"/>
              <a:t>          &lt;label class="radio-inline"&gt;</a:t>
            </a:r>
          </a:p>
          <a:p>
            <a:r>
              <a:rPr lang="en-US" sz="1200" dirty="0" smtClean="0"/>
              <a:t>            &lt;input type="radio" name="gender" value="female" [(</a:t>
            </a:r>
            <a:r>
              <a:rPr lang="en-US" sz="1200" dirty="0" err="1" smtClean="0"/>
              <a:t>ngModel</a:t>
            </a:r>
            <a:r>
              <a:rPr lang="en-US" sz="1200" dirty="0" smtClean="0"/>
              <a:t>)]="gender"&gt;</a:t>
            </a:r>
          </a:p>
          <a:p>
            <a:r>
              <a:rPr lang="en-US" sz="1200" dirty="0" smtClean="0"/>
              <a:t>            Female</a:t>
            </a:r>
          </a:p>
          <a:p>
            <a:r>
              <a:rPr lang="en-US" sz="1200" dirty="0" smtClean="0"/>
              <a:t>          &lt;/label&gt;</a:t>
            </a:r>
          </a:p>
          <a:p>
            <a:r>
              <a:rPr lang="en-US" sz="1200" dirty="0" smtClean="0"/>
              <a:t>        &lt;/div&gt;</a:t>
            </a:r>
          </a:p>
          <a:p>
            <a:r>
              <a:rPr lang="en-US" sz="1200" dirty="0" smtClean="0"/>
              <a:t>      &lt;/div&gt;</a:t>
            </a:r>
          </a:p>
          <a:p>
            <a:r>
              <a:rPr lang="en-US" sz="1200" dirty="0" smtClean="0"/>
              <a:t>    &lt;/div&gt;</a:t>
            </a:r>
          </a:p>
          <a:p>
            <a:endParaRPr lang="en-US" sz="1200" dirty="0" smtClean="0"/>
          </a:p>
          <a:p>
            <a:r>
              <a:rPr lang="en-US" sz="1200" dirty="0" smtClean="0"/>
              <a:t>    &lt;div class="panel-footer"&gt;</a:t>
            </a:r>
          </a:p>
          <a:p>
            <a:r>
              <a:rPr lang="en-US" sz="1200" dirty="0" smtClean="0"/>
              <a:t>      &lt;button class="</a:t>
            </a:r>
            <a:r>
              <a:rPr lang="en-US" sz="1200" dirty="0" err="1" smtClean="0"/>
              <a:t>btn</a:t>
            </a:r>
            <a:r>
              <a:rPr lang="en-US" sz="1200" dirty="0" smtClean="0"/>
              <a:t> </a:t>
            </a:r>
            <a:r>
              <a:rPr lang="en-US" sz="1200" dirty="0" err="1" smtClean="0"/>
              <a:t>btn</a:t>
            </a:r>
            <a:r>
              <a:rPr lang="en-US" sz="1200" dirty="0" smtClean="0"/>
              <a:t>-primary" type="submit"&gt;Save&lt;/button&gt;</a:t>
            </a:r>
          </a:p>
          <a:p>
            <a:r>
              <a:rPr lang="en-US" sz="1200" dirty="0" smtClean="0"/>
              <a:t>    &lt;/div&gt;</a:t>
            </a:r>
          </a:p>
          <a:p>
            <a:r>
              <a:rPr lang="en-US" sz="1200" dirty="0" smtClean="0"/>
              <a:t>  &lt;/div&gt;</a:t>
            </a:r>
          </a:p>
          <a:p>
            <a:r>
              <a:rPr lang="en-US" sz="1200" dirty="0" smtClean="0"/>
              <a:t>&lt;/form&gt;</a:t>
            </a:r>
            <a:endParaRPr lang="en-US" sz="1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1026" name="Picture 2"/>
          <p:cNvPicPr>
            <a:picLocks noChangeAspect="1" noChangeArrowheads="1"/>
          </p:cNvPicPr>
          <p:nvPr/>
        </p:nvPicPr>
        <p:blipFill>
          <a:blip r:embed="rId2" cstate="print"/>
          <a:srcRect/>
          <a:stretch>
            <a:fillRect/>
          </a:stretch>
        </p:blipFill>
        <p:spPr bwMode="auto">
          <a:xfrm>
            <a:off x="1295400" y="1752600"/>
            <a:ext cx="6515100" cy="296227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2050" name="Picture 2" descr="C:\Users\Laxmi\Desktop\5.png"/>
          <p:cNvPicPr>
            <a:picLocks noChangeAspect="1" noChangeArrowheads="1"/>
          </p:cNvPicPr>
          <p:nvPr/>
        </p:nvPicPr>
        <p:blipFill>
          <a:blip r:embed="rId2" cstate="print"/>
          <a:srcRect/>
          <a:stretch>
            <a:fillRect/>
          </a:stretch>
        </p:blipFill>
        <p:spPr bwMode="auto">
          <a:xfrm>
            <a:off x="609600" y="990600"/>
            <a:ext cx="7983537" cy="4152900"/>
          </a:xfrm>
          <a:prstGeom prst="rect">
            <a:avLst/>
          </a:prstGeom>
          <a:noFill/>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3074" name="Picture 2" descr="C:\Users\Laxmi\Desktop\6.png"/>
          <p:cNvPicPr>
            <a:picLocks noChangeAspect="1" noChangeArrowheads="1"/>
          </p:cNvPicPr>
          <p:nvPr/>
        </p:nvPicPr>
        <p:blipFill>
          <a:blip r:embed="rId2" cstate="print"/>
          <a:srcRect/>
          <a:stretch>
            <a:fillRect/>
          </a:stretch>
        </p:blipFill>
        <p:spPr bwMode="auto">
          <a:xfrm>
            <a:off x="703263" y="1371600"/>
            <a:ext cx="7735887" cy="4114800"/>
          </a:xfrm>
          <a:prstGeom prst="rect">
            <a:avLst/>
          </a:prstGeom>
          <a:noFill/>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647</TotalTime>
  <Words>4135</Words>
  <Application>Microsoft Office PowerPoint</Application>
  <PresentationFormat>On-screen Show (4:3)</PresentationFormat>
  <Paragraphs>947</Paragraphs>
  <Slides>62</Slides>
  <Notes>0</Notes>
  <HiddenSlides>0</HiddenSlides>
  <MMClips>0</MMClips>
  <ScaleCrop>false</ScaleCrop>
  <HeadingPairs>
    <vt:vector size="4" baseType="variant">
      <vt:variant>
        <vt:lpstr>Theme</vt:lpstr>
      </vt:variant>
      <vt:variant>
        <vt:i4>1</vt:i4>
      </vt:variant>
      <vt:variant>
        <vt:lpstr>Slide Titles</vt:lpstr>
      </vt:variant>
      <vt:variant>
        <vt:i4>62</vt:i4>
      </vt:variant>
    </vt:vector>
  </HeadingPairs>
  <TitlesOfParts>
    <vt:vector size="63"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lpstr>Slide 48</vt:lpstr>
      <vt:lpstr>Slide 49</vt:lpstr>
      <vt:lpstr>Slide 50</vt:lpstr>
      <vt:lpstr>Slide 51</vt:lpstr>
      <vt:lpstr>Slide 52</vt:lpstr>
      <vt:lpstr>Slide 53</vt:lpstr>
      <vt:lpstr>Slide 54</vt:lpstr>
      <vt:lpstr>Slide 55</vt:lpstr>
      <vt:lpstr>Slide 56</vt:lpstr>
      <vt:lpstr>Slide 57</vt:lpstr>
      <vt:lpstr>Slide 58</vt:lpstr>
      <vt:lpstr>Slide 59</vt:lpstr>
      <vt:lpstr>Slide 60</vt:lpstr>
      <vt:lpstr>Slide 61</vt:lpstr>
      <vt:lpstr>Slide 62</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hp</dc:creator>
  <cp:lastModifiedBy>sys</cp:lastModifiedBy>
  <cp:revision>113</cp:revision>
  <dcterms:created xsi:type="dcterms:W3CDTF">2018-12-03T03:47:20Z</dcterms:created>
  <dcterms:modified xsi:type="dcterms:W3CDTF">2018-12-14T09:36:53Z</dcterms:modified>
</cp:coreProperties>
</file>

<file path=docProps/thumbnail.jpeg>
</file>